
<file path=[Content_Types].xml><?xml version="1.0" encoding="utf-8"?>
<Types xmlns="http://schemas.openxmlformats.org/package/2006/content-types">
  <Default Extension="rels" ContentType="application/vnd.openxmlformats-package.relationships+xml"/>
  <Default Extension="xml" ContentType="application/xml"/>
  <Default Extension="emf" ContentType="image/x-emf"/>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theme/themeOverride1.xml" ContentType="application/vnd.openxmlformats-officedocument.themeOverr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theme/theme4.xml" ContentType="application/vnd.openxmlformats-officedocument.theme+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firstSlideNum="0" rtl="0" saveSubsetFonts="0" serverZoom="0" showSpecialPlsOnTitleSld="0">
  <p:sldMasterIdLst>
    <p:sldMasterId id="2147483648" r:id="rId1"/>
  </p:sldMasterIdLst>
  <p:notesMasterIdLst>
    <p:notesMasterId r:id="rId2"/>
  </p:notesMasterIdLst>
  <p:handoutMasterIdLst>
    <p:handoutMasterId r:id="rId3"/>
  </p:handoutMasterIdLst>
  <p:sldIdLst>
    <p:sldId id="257" r:id="rId4"/>
    <p:sldId id="258" r:id="rId5"/>
    <p:sldId id="259" r:id="rId6"/>
    <p:sldId id="260" r:id="rId7"/>
    <p:sldId id="261" r:id="rId8"/>
    <p:sldId id="262" r:id="rId9"/>
    <p:sldId id="263" r:id="rId10"/>
    <p:sldId id="267" r:id="rId11"/>
    <p:sldId id="264" r:id="rId12"/>
    <p:sldId id="265" r:id="rId13"/>
    <p:sldId id="268" r:id="rId14"/>
    <p:sldId id="269" r:id="rId15"/>
    <p:sldId id="270" r:id="rId16"/>
    <p:sldId id="271" r:id="rId17"/>
    <p:sldId id="272" r:id="rId18"/>
    <p:sldId id="273" r:id="rId19"/>
  </p:sldIdLst>
  <p:sldSz type="screen4x3" cy="6858000" cx="9144000"/>
  <p:notesSz cx="6669087" cy="9928225"/>
  <p:defaultTex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View">
  <p:normalViewPr showOutlineIcons="1" snapVertSplitter="1" vertBarState="minimized" horzBarState="maximized" preferSingleView="0">
    <p:restoredLeft sz="8644" autoAdjust="0"/>
    <p:restoredTop sz="94614" autoAdjust="0"/>
  </p:normalViewPr>
  <p:slideViewPr>
    <p:cSldViewPr showGuides="0" snapToGrid="0" snapToObjects="0">
      <p:cViewPr varScale="0">
        <p:scale>
          <a:sx n="100" d="100"/>
          <a:sy n="100" d="100"/>
        </p:scale>
        <p:origin x="-732" y="504"/>
      </p:cViewPr>
      <p:guideLst>
        <p:guide orient="horz" pos="3127"/>
        <p:guide orient="vert" pos="2101"/>
      </p:guideLst>
    </p:cSldViewPr>
  </p:slideViewPr>
  <p:gridSpacing cx="0" cy="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handoutMaster" Target="handoutMasters/handout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tableStyles" Target="tableStyles.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106" name=""/>
        <p:cNvGrpSpPr/>
        <p:nvPr/>
      </p:nvGrpSpPr>
      <p:grpSpPr>
        <a:xfrm rot="0">
          <a:off x="0" y="0"/>
          <a:ext cx="0" cy="0"/>
          <a:chOff x="0" y="0"/>
          <a:chExt cx="0" cy="0"/>
        </a:xfrm>
      </p:grpSpPr>
    </p:spTree>
  </p:cSld>
  <p:clrMap accent1="dk1" accent2="dk1" accent3="dk1" accent4="dk1" accent5="dk1" accent6="dk1" bg1="dk1" bg2="dk1" tx1="dk1" tx2="dk1" hlink="dk1" folHlink="dk1"/>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04" name=""/>
        <p:cNvGrpSpPr/>
        <p:nvPr/>
      </p:nvGrpSpPr>
      <p:grpSpPr>
        <a:xfrm rot="0">
          <a:off x="0" y="0"/>
          <a:ext cx="0" cy="0"/>
          <a:chOff x="0" y="0"/>
          <a:chExt cx="0" cy="0"/>
        </a:xfrm>
      </p:grpSpPr>
      <p:sp>
        <p:nvSpPr>
          <p:cNvPr id="1049114" name=""/>
          <p:cNvSpPr/>
          <p:nvPr>
            <p:ph type="sldImg" sz="full" idx="2"/>
          </p:nvPr>
        </p:nvSpPr>
        <p:spPr>
          <a:xfrm rot="0">
            <a:off x="862012" y="750887"/>
            <a:ext cx="4946650" cy="3709987"/>
          </a:xfrm>
          <a:prstGeom prst="rect"/>
          <a:solidFill>
            <a:srgbClr val="FFFFFF"/>
          </a:solidFill>
          <a:ln w="12700" cap="flat" cmpd="sng">
            <a:solidFill>
              <a:srgbClr val="000000">
                <a:alpha val="100000"/>
              </a:srgbClr>
            </a:solidFill>
            <a:prstDash val="solid"/>
            <a:round/>
          </a:ln>
        </p:spPr>
        <p:txBody>
          <a:bodyPr anchor="ctr" bIns="45720" lIns="91440" rIns="91440" tIns="45720" vert="horz"/>
          <a:p/>
        </p:txBody>
      </p:sp>
      <p:sp>
        <p:nvSpPr>
          <p:cNvPr id="1049115" name=""/>
          <p:cNvSpPr/>
          <p:nvPr>
            <p:ph type="body" sz="quarter" idx="3"/>
          </p:nvPr>
        </p:nvSpPr>
        <p:spPr>
          <a:xfrm rot="0">
            <a:off x="889000" y="4714875"/>
            <a:ext cx="4891087" cy="4470400"/>
          </a:xfrm>
          <a:prstGeom prst="rect"/>
          <a:noFill/>
          <a:ln>
            <a:noFill/>
          </a:ln>
        </p:spPr>
        <p:txBody>
          <a:bodyPr anchor="t" bIns="44991" lIns="91588" rIns="91588" tIns="44991" vert="horz"/>
          <a:p>
            <a:pPr lvl="0"/>
            <a:r>
              <a:rPr altLang="en-US" lang="en-US"/>
              <a:t>Click to edit Master text styles</a:t>
            </a:r>
          </a:p>
          <a:p>
            <a:pPr lvl="1"/>
            <a:r>
              <a:rPr altLang="en-US" lang="en-US"/>
              <a:t>Second level</a:t>
            </a:r>
          </a:p>
          <a:p>
            <a:pPr lvl="2"/>
            <a:r>
              <a:rPr altLang="en-US" lang="en-US"/>
              <a:t>Third level</a:t>
            </a:r>
          </a:p>
          <a:p>
            <a:pPr lvl="3"/>
            <a:r>
              <a:rPr altLang="en-US" lang="en-US"/>
              <a:t>Fourth level</a:t>
            </a:r>
          </a:p>
          <a:p>
            <a:pPr lvl="4"/>
            <a:r>
              <a:rPr altLang="en-US" lang="en-US"/>
              <a:t>Fifth level</a:t>
            </a:r>
          </a:p>
        </p:txBody>
      </p:sp>
    </p:spTree>
  </p:cSld>
  <p:clrMap accent1="dk1" accent2="dk1" accent3="dk1" accent4="dk1" accent5="dk1" accent6="dk1" bg1="dk1" bg2="dk1" tx1="dk1" tx2="dk1" hlink="dk1" folHlink="dk1"/>
  <p:notesStyle>
    <a:lvl1pPr algn="l" fontAlgn="base" indent="0" latinLnBrk="1" marL="0" rtl="0">
      <a:lnSpc>
        <a:spcPct val="100000"/>
      </a:lnSpc>
      <a:spcBef>
        <a:spcPct val="30000"/>
      </a:spcBef>
      <a:spcAft>
        <a:spcPct val="0"/>
      </a:spcAft>
      <a:buFontTx/>
      <a:buNone/>
      <a:defRPr baseline="0" b="0" sz="1200" i="0" u="none">
        <a:solidFill>
          <a:schemeClr val="dk1"/>
        </a:solidFill>
        <a:latin typeface="Arial" pitchFamily="0" charset="0"/>
        <a:sym typeface="Times New Roman" pitchFamily="18" charset="0"/>
      </a:defRPr>
    </a:lvl1pPr>
    <a:lvl2pPr algn="l" fontAlgn="base" indent="0" latinLnBrk="1" marL="457200" rtl="0">
      <a:lnSpc>
        <a:spcPct val="100000"/>
      </a:lnSpc>
      <a:spcBef>
        <a:spcPct val="30000"/>
      </a:spcBef>
      <a:spcAft>
        <a:spcPct val="0"/>
      </a:spcAft>
      <a:buFontTx/>
      <a:buNone/>
      <a:defRPr baseline="0" b="0" sz="1200" i="0" u="none">
        <a:solidFill>
          <a:schemeClr val="dk1"/>
        </a:solidFill>
        <a:latin typeface="Arial" pitchFamily="0" charset="0"/>
        <a:sym typeface="Times New Roman" pitchFamily="18" charset="0"/>
      </a:defRPr>
    </a:lvl2pPr>
    <a:lvl3pPr algn="l" fontAlgn="base" indent="0" latinLnBrk="1" marL="914400" rtl="0">
      <a:lnSpc>
        <a:spcPct val="100000"/>
      </a:lnSpc>
      <a:spcBef>
        <a:spcPct val="30000"/>
      </a:spcBef>
      <a:spcAft>
        <a:spcPct val="0"/>
      </a:spcAft>
      <a:buFontTx/>
      <a:buNone/>
      <a:defRPr baseline="0" b="0" sz="1200" i="0" u="none">
        <a:solidFill>
          <a:schemeClr val="dk1"/>
        </a:solidFill>
        <a:latin typeface="Arial" pitchFamily="0" charset="0"/>
        <a:sym typeface="Times New Roman" pitchFamily="18" charset="0"/>
      </a:defRPr>
    </a:lvl3pPr>
    <a:lvl4pPr algn="l" fontAlgn="base" indent="0" latinLnBrk="1" marL="1371600" rtl="0">
      <a:lnSpc>
        <a:spcPct val="100000"/>
      </a:lnSpc>
      <a:spcBef>
        <a:spcPct val="30000"/>
      </a:spcBef>
      <a:spcAft>
        <a:spcPct val="0"/>
      </a:spcAft>
      <a:buFontTx/>
      <a:buNone/>
      <a:defRPr baseline="0" b="0" sz="1200" i="0" u="none">
        <a:solidFill>
          <a:schemeClr val="dk1"/>
        </a:solidFill>
        <a:latin typeface="Arial" pitchFamily="0" charset="0"/>
        <a:sym typeface="Times New Roman" pitchFamily="18" charset="0"/>
      </a:defRPr>
    </a:lvl4pPr>
    <a:lvl5pPr algn="l" fontAlgn="base" indent="0" latinLnBrk="1" marL="1828800" rtl="0">
      <a:lnSpc>
        <a:spcPct val="100000"/>
      </a:lnSpc>
      <a:spcBef>
        <a:spcPct val="30000"/>
      </a:spcBef>
      <a:spcAft>
        <a:spcPct val="0"/>
      </a:spcAft>
      <a:buFontTx/>
      <a:buNone/>
      <a:defRPr baseline="0" b="0" sz="1200" i="0" u="none">
        <a:solidFill>
          <a:schemeClr val="dk1"/>
        </a:solidFill>
        <a:latin typeface="Arial" pitchFamily="0" charset="0"/>
        <a:sym typeface="Times New Roman" pitchFamily="18" charset="0"/>
      </a:defRPr>
    </a:lvl5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29" name=""/>
        <p:cNvGrpSpPr/>
        <p:nvPr/>
      </p:nvGrpSpPr>
      <p:grpSpPr>
        <a:xfrm rot="0">
          <a:off x="0" y="0"/>
          <a:ext cx="0" cy="0"/>
          <a:chOff x="0" y="0"/>
          <a:chExt cx="0" cy="0"/>
        </a:xfrm>
      </p:grpSpPr>
      <p:sp>
        <p:nvSpPr>
          <p:cNvPr id="1048594" name=""/>
          <p:cNvSpPr/>
          <p:nvPr>
            <p:ph type="sldImg" sz="full" idx="0"/>
          </p:nvPr>
        </p:nvSpPr>
        <p:spPr>
          <a:xfrm rot="0">
            <a:off x="862012" y="750887"/>
            <a:ext cx="4946650" cy="3709987"/>
          </a:xfrm>
          <a:prstGeom prst="rect"/>
        </p:spPr>
        <p:txBody>
          <a:bodyPr anchor="t" bIns="45720" lIns="91440" rIns="91440" tIns="45720" vert="horz"/>
          <a:p/>
        </p:txBody>
      </p:sp>
      <p:sp>
        <p:nvSpPr>
          <p:cNvPr id="1048595" name=""/>
          <p:cNvSpPr/>
          <p:nvPr>
            <p:ph type="body" sz="full" idx="1"/>
          </p:nvPr>
        </p:nvSpPr>
        <p:spPr>
          <a:xfrm rot="0">
            <a:off x="889000" y="4714875"/>
            <a:ext cx="4891087" cy="4470400"/>
          </a:xfrm>
          <a:prstGeom prst="rect"/>
        </p:spPr>
        <p:txBody>
          <a:bodyPr anchor="t" bIns="45720" lIns="91440" rIns="91440" tIns="45720" vert="horz"/>
          <a:p>
            <a:endParaRPr altLang="en-US"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55" name=""/>
        <p:cNvGrpSpPr/>
        <p:nvPr/>
      </p:nvGrpSpPr>
      <p:grpSpPr>
        <a:xfrm rot="0">
          <a:off x="0" y="0"/>
          <a:ext cx="0" cy="0"/>
          <a:chOff x="0" y="0"/>
          <a:chExt cx="0" cy="0"/>
        </a:xfrm>
      </p:grpSpPr>
      <p:sp>
        <p:nvSpPr>
          <p:cNvPr id="1048889" name=""/>
          <p:cNvSpPr/>
          <p:nvPr>
            <p:ph type="sldImg" sz="full" idx="0"/>
          </p:nvPr>
        </p:nvSpPr>
        <p:spPr>
          <a:xfrm rot="0">
            <a:off x="862012" y="750887"/>
            <a:ext cx="4946650" cy="3709987"/>
          </a:xfrm>
          <a:prstGeom prst="rect"/>
        </p:spPr>
        <p:txBody>
          <a:bodyPr anchor="t" bIns="45720" lIns="91440" rIns="91440" tIns="45720" vert="horz"/>
          <a:p/>
        </p:txBody>
      </p:sp>
      <p:sp>
        <p:nvSpPr>
          <p:cNvPr id="1048890" name=""/>
          <p:cNvSpPr/>
          <p:nvPr>
            <p:ph type="body" sz="full" idx="1"/>
          </p:nvPr>
        </p:nvSpPr>
        <p:spPr>
          <a:xfrm rot="0">
            <a:off x="889000" y="4716462"/>
            <a:ext cx="4891087" cy="4467225"/>
          </a:xfrm>
          <a:prstGeom prst="rect"/>
        </p:spPr>
        <p:txBody>
          <a:bodyPr anchor="t" bIns="45720" lIns="91440" rIns="91440" tIns="45720" vert="horz"/>
          <a:p>
            <a:endParaRPr altLang="en-US"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62" name=""/>
        <p:cNvGrpSpPr/>
        <p:nvPr/>
      </p:nvGrpSpPr>
      <p:grpSpPr>
        <a:xfrm rot="0">
          <a:off x="0" y="0"/>
          <a:ext cx="0" cy="0"/>
          <a:chOff x="0" y="0"/>
          <a:chExt cx="0" cy="0"/>
        </a:xfrm>
      </p:grpSpPr>
      <p:sp>
        <p:nvSpPr>
          <p:cNvPr id="1048918" name=""/>
          <p:cNvSpPr/>
          <p:nvPr>
            <p:ph type="sldImg" sz="full" idx="0"/>
          </p:nvPr>
        </p:nvSpPr>
        <p:spPr>
          <a:xfrm rot="0">
            <a:off x="862012" y="750887"/>
            <a:ext cx="4946650" cy="3709987"/>
          </a:xfrm>
          <a:prstGeom prst="rect"/>
        </p:spPr>
        <p:txBody>
          <a:bodyPr anchor="t" bIns="45720" lIns="91440" rIns="91440" tIns="45720" vert="horz"/>
          <a:p/>
        </p:txBody>
      </p:sp>
      <p:sp>
        <p:nvSpPr>
          <p:cNvPr id="1048919" name=""/>
          <p:cNvSpPr/>
          <p:nvPr>
            <p:ph type="body" sz="full" idx="1"/>
          </p:nvPr>
        </p:nvSpPr>
        <p:spPr>
          <a:xfrm rot="0">
            <a:off x="889000" y="4716462"/>
            <a:ext cx="4891087" cy="4467225"/>
          </a:xfrm>
          <a:prstGeom prst="rect"/>
        </p:spPr>
        <p:txBody>
          <a:bodyPr anchor="t" bIns="45720" lIns="91440" rIns="91440" tIns="45720" vert="horz"/>
          <a:p>
            <a:endParaRPr altLang="en-US"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72" name=""/>
        <p:cNvGrpSpPr/>
        <p:nvPr/>
      </p:nvGrpSpPr>
      <p:grpSpPr>
        <a:xfrm rot="0">
          <a:off x="0" y="0"/>
          <a:ext cx="0" cy="0"/>
          <a:chOff x="0" y="0"/>
          <a:chExt cx="0" cy="0"/>
        </a:xfrm>
      </p:grpSpPr>
      <p:sp>
        <p:nvSpPr>
          <p:cNvPr id="1048950" name=""/>
          <p:cNvSpPr/>
          <p:nvPr>
            <p:ph type="sldImg" sz="full" idx="0"/>
          </p:nvPr>
        </p:nvSpPr>
        <p:spPr>
          <a:xfrm rot="0">
            <a:off x="862012" y="750887"/>
            <a:ext cx="4946650" cy="3709987"/>
          </a:xfrm>
          <a:prstGeom prst="rect"/>
        </p:spPr>
        <p:txBody>
          <a:bodyPr anchor="t" bIns="45720" lIns="91440" rIns="91440" tIns="45720" vert="horz"/>
          <a:p/>
        </p:txBody>
      </p:sp>
      <p:sp>
        <p:nvSpPr>
          <p:cNvPr id="1048951" name=""/>
          <p:cNvSpPr/>
          <p:nvPr>
            <p:ph type="body" sz="full" idx="1"/>
          </p:nvPr>
        </p:nvSpPr>
        <p:spPr>
          <a:xfrm rot="0">
            <a:off x="889000" y="4716462"/>
            <a:ext cx="4891087" cy="4467225"/>
          </a:xfrm>
          <a:prstGeom prst="rect"/>
        </p:spPr>
        <p:txBody>
          <a:bodyPr anchor="t" bIns="45720" lIns="91440" rIns="91440" tIns="45720" vert="horz"/>
          <a:p>
            <a:endParaRPr altLang="en-US"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75" name=""/>
        <p:cNvGrpSpPr/>
        <p:nvPr/>
      </p:nvGrpSpPr>
      <p:grpSpPr>
        <a:xfrm rot="0">
          <a:off x="0" y="0"/>
          <a:ext cx="0" cy="0"/>
          <a:chOff x="0" y="0"/>
          <a:chExt cx="0" cy="0"/>
        </a:xfrm>
      </p:grpSpPr>
      <p:sp>
        <p:nvSpPr>
          <p:cNvPr id="1048956" name=""/>
          <p:cNvSpPr/>
          <p:nvPr>
            <p:ph type="sldImg" sz="full" idx="0"/>
          </p:nvPr>
        </p:nvSpPr>
        <p:spPr>
          <a:xfrm rot="0">
            <a:off x="862012" y="750887"/>
            <a:ext cx="4946650" cy="3709987"/>
          </a:xfrm>
          <a:prstGeom prst="rect"/>
        </p:spPr>
        <p:txBody>
          <a:bodyPr anchor="t" bIns="45720" lIns="91440" rIns="91440" tIns="45720" vert="horz"/>
          <a:p/>
        </p:txBody>
      </p:sp>
      <p:sp>
        <p:nvSpPr>
          <p:cNvPr id="1048957" name=""/>
          <p:cNvSpPr/>
          <p:nvPr>
            <p:ph type="body" sz="full" idx="1"/>
          </p:nvPr>
        </p:nvSpPr>
        <p:spPr>
          <a:xfrm rot="0">
            <a:off x="889000" y="4716462"/>
            <a:ext cx="4891087" cy="4467225"/>
          </a:xfrm>
          <a:prstGeom prst="rect"/>
        </p:spPr>
        <p:txBody>
          <a:bodyPr anchor="t" bIns="45720" lIns="91440" rIns="91440" tIns="45720" vert="horz"/>
          <a:p>
            <a:endParaRPr altLang="en-US"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79" name=""/>
        <p:cNvGrpSpPr/>
        <p:nvPr/>
      </p:nvGrpSpPr>
      <p:grpSpPr>
        <a:xfrm rot="0">
          <a:off x="0" y="0"/>
          <a:ext cx="0" cy="0"/>
          <a:chOff x="0" y="0"/>
          <a:chExt cx="0" cy="0"/>
        </a:xfrm>
      </p:grpSpPr>
      <p:sp>
        <p:nvSpPr>
          <p:cNvPr id="1048986" name=""/>
          <p:cNvSpPr/>
          <p:nvPr>
            <p:ph type="sldImg" sz="full" idx="0"/>
          </p:nvPr>
        </p:nvSpPr>
        <p:spPr>
          <a:xfrm rot="0">
            <a:off x="862012" y="750887"/>
            <a:ext cx="4946650" cy="3709987"/>
          </a:xfrm>
          <a:prstGeom prst="rect"/>
        </p:spPr>
        <p:txBody>
          <a:bodyPr anchor="t" bIns="45720" lIns="91440" rIns="91440" tIns="45720" vert="horz"/>
          <a:p/>
        </p:txBody>
      </p:sp>
      <p:sp>
        <p:nvSpPr>
          <p:cNvPr id="1048987" name=""/>
          <p:cNvSpPr/>
          <p:nvPr>
            <p:ph type="body" sz="full" idx="1"/>
          </p:nvPr>
        </p:nvSpPr>
        <p:spPr>
          <a:xfrm rot="0">
            <a:off x="889000" y="4716462"/>
            <a:ext cx="4891087" cy="4467225"/>
          </a:xfrm>
          <a:prstGeom prst="rect"/>
        </p:spPr>
        <p:txBody>
          <a:bodyPr anchor="t" bIns="45720" lIns="91440" rIns="91440" tIns="45720" vert="horz"/>
          <a:p>
            <a:endParaRPr altLang="en-US"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83" name=""/>
        <p:cNvGrpSpPr/>
        <p:nvPr/>
      </p:nvGrpSpPr>
      <p:grpSpPr>
        <a:xfrm rot="0">
          <a:off x="0" y="0"/>
          <a:ext cx="0" cy="0"/>
          <a:chOff x="0" y="0"/>
          <a:chExt cx="0" cy="0"/>
        </a:xfrm>
      </p:grpSpPr>
      <p:sp>
        <p:nvSpPr>
          <p:cNvPr id="1049018" name=""/>
          <p:cNvSpPr/>
          <p:nvPr>
            <p:ph type="sldImg" sz="full" idx="0"/>
          </p:nvPr>
        </p:nvSpPr>
        <p:spPr>
          <a:xfrm rot="0">
            <a:off x="862012" y="750887"/>
            <a:ext cx="4946650" cy="3709987"/>
          </a:xfrm>
          <a:prstGeom prst="rect"/>
        </p:spPr>
        <p:txBody>
          <a:bodyPr anchor="t" bIns="45720" lIns="91440" rIns="91440" tIns="45720" vert="horz"/>
          <a:p/>
        </p:txBody>
      </p:sp>
      <p:sp>
        <p:nvSpPr>
          <p:cNvPr id="1049019" name=""/>
          <p:cNvSpPr/>
          <p:nvPr>
            <p:ph type="body" sz="full" idx="1"/>
          </p:nvPr>
        </p:nvSpPr>
        <p:spPr>
          <a:xfrm rot="0">
            <a:off x="889000" y="4716462"/>
            <a:ext cx="4891087" cy="4467225"/>
          </a:xfrm>
          <a:prstGeom prst="rect"/>
        </p:spPr>
        <p:txBody>
          <a:bodyPr anchor="t" bIns="45720" lIns="91440" rIns="91440" tIns="45720" vert="horz"/>
          <a:p>
            <a:endParaRPr altLang="en-US"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86" name=""/>
        <p:cNvGrpSpPr/>
        <p:nvPr/>
      </p:nvGrpSpPr>
      <p:grpSpPr>
        <a:xfrm rot="0">
          <a:off x="0" y="0"/>
          <a:ext cx="0" cy="0"/>
          <a:chOff x="0" y="0"/>
          <a:chExt cx="0" cy="0"/>
        </a:xfrm>
      </p:grpSpPr>
      <p:sp>
        <p:nvSpPr>
          <p:cNvPr id="1049024" name=""/>
          <p:cNvSpPr/>
          <p:nvPr>
            <p:ph type="sldImg" sz="full" idx="0"/>
          </p:nvPr>
        </p:nvSpPr>
        <p:spPr>
          <a:xfrm rot="0">
            <a:off x="862012" y="750887"/>
            <a:ext cx="4946650" cy="3709987"/>
          </a:xfrm>
          <a:prstGeom prst="rect"/>
        </p:spPr>
        <p:txBody>
          <a:bodyPr anchor="t" bIns="45720" lIns="91440" rIns="91440" tIns="45720" vert="horz"/>
          <a:p/>
        </p:txBody>
      </p:sp>
      <p:sp>
        <p:nvSpPr>
          <p:cNvPr id="1049025" name=""/>
          <p:cNvSpPr/>
          <p:nvPr>
            <p:ph type="body" sz="full" idx="1"/>
          </p:nvPr>
        </p:nvSpPr>
        <p:spPr>
          <a:xfrm rot="0">
            <a:off x="889000" y="4716462"/>
            <a:ext cx="4891087" cy="4467225"/>
          </a:xfrm>
          <a:prstGeom prst="rect"/>
        </p:spPr>
        <p:txBody>
          <a:bodyPr anchor="t" bIns="45720" lIns="91440" rIns="91440" tIns="45720" vert="horz"/>
          <a:p>
            <a:endParaRPr altLang="en-US"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32" name=""/>
        <p:cNvGrpSpPr/>
        <p:nvPr/>
      </p:nvGrpSpPr>
      <p:grpSpPr>
        <a:xfrm rot="0">
          <a:off x="0" y="0"/>
          <a:ext cx="0" cy="0"/>
          <a:chOff x="0" y="0"/>
          <a:chExt cx="0" cy="0"/>
        </a:xfrm>
      </p:grpSpPr>
      <p:sp>
        <p:nvSpPr>
          <p:cNvPr id="1048615" name=""/>
          <p:cNvSpPr/>
          <p:nvPr>
            <p:ph type="sldImg" sz="full" idx="0"/>
          </p:nvPr>
        </p:nvSpPr>
        <p:spPr>
          <a:xfrm rot="0">
            <a:off x="862012" y="750887"/>
            <a:ext cx="4946650" cy="3709987"/>
          </a:xfrm>
          <a:prstGeom prst="rect"/>
        </p:spPr>
        <p:txBody>
          <a:bodyPr anchor="t" bIns="45720" lIns="91440" rIns="91440" tIns="45720" vert="horz"/>
          <a:p/>
        </p:txBody>
      </p:sp>
      <p:sp>
        <p:nvSpPr>
          <p:cNvPr id="1048616" name=""/>
          <p:cNvSpPr/>
          <p:nvPr>
            <p:ph type="body" sz="full" idx="1"/>
          </p:nvPr>
        </p:nvSpPr>
        <p:spPr>
          <a:xfrm rot="0">
            <a:off x="889000" y="4716462"/>
            <a:ext cx="4891087" cy="4467225"/>
          </a:xfrm>
          <a:prstGeom prst="rect"/>
        </p:spPr>
        <p:txBody>
          <a:bodyPr anchor="t" bIns="45720" lIns="91440" rIns="91440" tIns="45720" vert="horz"/>
          <a:p>
            <a:endParaRPr altLang="en-US"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35" name=""/>
        <p:cNvGrpSpPr/>
        <p:nvPr/>
      </p:nvGrpSpPr>
      <p:grpSpPr>
        <a:xfrm rot="0">
          <a:off x="0" y="0"/>
          <a:ext cx="0" cy="0"/>
          <a:chOff x="0" y="0"/>
          <a:chExt cx="0" cy="0"/>
        </a:xfrm>
      </p:grpSpPr>
      <p:sp>
        <p:nvSpPr>
          <p:cNvPr id="1048622" name=""/>
          <p:cNvSpPr/>
          <p:nvPr>
            <p:ph type="sldImg" sz="full" idx="0"/>
          </p:nvPr>
        </p:nvSpPr>
        <p:spPr>
          <a:xfrm rot="0">
            <a:off x="862012" y="750887"/>
            <a:ext cx="4946650" cy="3709987"/>
          </a:xfrm>
          <a:prstGeom prst="rect"/>
        </p:spPr>
        <p:txBody>
          <a:bodyPr anchor="t" bIns="45720" lIns="91440" rIns="91440" tIns="45720" vert="horz"/>
          <a:p/>
        </p:txBody>
      </p:sp>
      <p:sp>
        <p:nvSpPr>
          <p:cNvPr id="1048623" name=""/>
          <p:cNvSpPr/>
          <p:nvPr>
            <p:ph type="body" sz="full" idx="1"/>
          </p:nvPr>
        </p:nvSpPr>
        <p:spPr>
          <a:xfrm rot="0">
            <a:off x="889000" y="4714875"/>
            <a:ext cx="4891087" cy="4470400"/>
          </a:xfrm>
          <a:prstGeom prst="rect"/>
        </p:spPr>
        <p:txBody>
          <a:bodyPr anchor="t" bIns="45720" lIns="91440" rIns="91440" tIns="45720" vert="horz"/>
          <a:p>
            <a:endParaRPr altLang="en-US"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39" name=""/>
        <p:cNvGrpSpPr/>
        <p:nvPr/>
      </p:nvGrpSpPr>
      <p:grpSpPr>
        <a:xfrm rot="0">
          <a:off x="0" y="0"/>
          <a:ext cx="0" cy="0"/>
          <a:chOff x="0" y="0"/>
          <a:chExt cx="0" cy="0"/>
        </a:xfrm>
      </p:grpSpPr>
      <p:sp>
        <p:nvSpPr>
          <p:cNvPr id="1048800" name=""/>
          <p:cNvSpPr/>
          <p:nvPr>
            <p:ph type="sldImg" sz="full" idx="0"/>
          </p:nvPr>
        </p:nvSpPr>
        <p:spPr>
          <a:xfrm rot="0">
            <a:off x="862012" y="750887"/>
            <a:ext cx="4946650" cy="3709987"/>
          </a:xfrm>
          <a:prstGeom prst="rect"/>
        </p:spPr>
        <p:txBody>
          <a:bodyPr anchor="t" bIns="45720" lIns="91440" rIns="91440" tIns="45720" vert="horz"/>
          <a:p/>
        </p:txBody>
      </p:sp>
      <p:sp>
        <p:nvSpPr>
          <p:cNvPr id="1048801" name=""/>
          <p:cNvSpPr/>
          <p:nvPr>
            <p:ph type="body" sz="full" idx="1"/>
          </p:nvPr>
        </p:nvSpPr>
        <p:spPr>
          <a:xfrm rot="0">
            <a:off x="889000" y="4714875"/>
            <a:ext cx="4891087" cy="4470400"/>
          </a:xfrm>
          <a:prstGeom prst="rect"/>
        </p:spPr>
        <p:txBody>
          <a:bodyPr anchor="t" bIns="45720" lIns="91440" rIns="91440" tIns="45720" vert="horz"/>
          <a:p>
            <a:endParaRPr altLang="en-US"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42" name=""/>
        <p:cNvGrpSpPr/>
        <p:nvPr/>
      </p:nvGrpSpPr>
      <p:grpSpPr>
        <a:xfrm rot="0">
          <a:off x="0" y="0"/>
          <a:ext cx="0" cy="0"/>
          <a:chOff x="0" y="0"/>
          <a:chExt cx="0" cy="0"/>
        </a:xfrm>
      </p:grpSpPr>
      <p:sp>
        <p:nvSpPr>
          <p:cNvPr id="1048807" name=""/>
          <p:cNvSpPr/>
          <p:nvPr>
            <p:ph type="sldImg" sz="full" idx="0"/>
          </p:nvPr>
        </p:nvSpPr>
        <p:spPr>
          <a:xfrm rot="0">
            <a:off x="862012" y="750887"/>
            <a:ext cx="4946650" cy="3709987"/>
          </a:xfrm>
          <a:prstGeom prst="rect"/>
        </p:spPr>
        <p:txBody>
          <a:bodyPr anchor="t" bIns="45720" lIns="91440" rIns="91440" tIns="45720" vert="horz"/>
          <a:p/>
        </p:txBody>
      </p:sp>
      <p:sp>
        <p:nvSpPr>
          <p:cNvPr id="1048808" name=""/>
          <p:cNvSpPr/>
          <p:nvPr>
            <p:ph type="body" sz="full" idx="1"/>
          </p:nvPr>
        </p:nvSpPr>
        <p:spPr>
          <a:xfrm rot="0">
            <a:off x="889000" y="4714875"/>
            <a:ext cx="4891087" cy="4470400"/>
          </a:xfrm>
          <a:prstGeom prst="rect"/>
        </p:spPr>
        <p:txBody>
          <a:bodyPr anchor="t" bIns="45720" lIns="91440" rIns="91440" tIns="45720" vert="horz"/>
          <a:p>
            <a:endParaRPr altLang="en-US"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45" name=""/>
        <p:cNvGrpSpPr/>
        <p:nvPr/>
      </p:nvGrpSpPr>
      <p:grpSpPr>
        <a:xfrm rot="0">
          <a:off x="0" y="0"/>
          <a:ext cx="0" cy="0"/>
          <a:chOff x="0" y="0"/>
          <a:chExt cx="0" cy="0"/>
        </a:xfrm>
      </p:grpSpPr>
      <p:sp>
        <p:nvSpPr>
          <p:cNvPr id="1048812" name=""/>
          <p:cNvSpPr/>
          <p:nvPr>
            <p:ph type="sldImg" sz="full" idx="0"/>
          </p:nvPr>
        </p:nvSpPr>
        <p:spPr>
          <a:xfrm rot="0">
            <a:off x="862012" y="750887"/>
            <a:ext cx="4946650" cy="3709987"/>
          </a:xfrm>
          <a:prstGeom prst="rect"/>
        </p:spPr>
        <p:txBody>
          <a:bodyPr anchor="t" bIns="45720" lIns="91440" rIns="91440" tIns="45720" vert="horz"/>
          <a:p/>
        </p:txBody>
      </p:sp>
      <p:sp>
        <p:nvSpPr>
          <p:cNvPr id="1048813" name=""/>
          <p:cNvSpPr/>
          <p:nvPr>
            <p:ph type="body" sz="full" idx="1"/>
          </p:nvPr>
        </p:nvSpPr>
        <p:spPr>
          <a:xfrm rot="0">
            <a:off x="889000" y="4714875"/>
            <a:ext cx="4891087" cy="4470400"/>
          </a:xfrm>
          <a:prstGeom prst="rect"/>
        </p:spPr>
        <p:txBody>
          <a:bodyPr anchor="t" bIns="45720" lIns="91440" rIns="91440" tIns="45720" vert="horz"/>
          <a:p>
            <a:endParaRPr altLang="en-US"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49" name=""/>
        <p:cNvGrpSpPr/>
        <p:nvPr/>
      </p:nvGrpSpPr>
      <p:grpSpPr>
        <a:xfrm rot="0">
          <a:off x="0" y="0"/>
          <a:ext cx="0" cy="0"/>
          <a:chOff x="0" y="0"/>
          <a:chExt cx="0" cy="0"/>
        </a:xfrm>
      </p:grpSpPr>
      <p:sp>
        <p:nvSpPr>
          <p:cNvPr id="1048876" name=""/>
          <p:cNvSpPr/>
          <p:nvPr>
            <p:ph type="sldImg" sz="full" idx="0"/>
          </p:nvPr>
        </p:nvSpPr>
        <p:spPr>
          <a:xfrm rot="0">
            <a:off x="862012" y="750887"/>
            <a:ext cx="4946650" cy="3709987"/>
          </a:xfrm>
          <a:prstGeom prst="rect"/>
        </p:spPr>
        <p:txBody>
          <a:bodyPr anchor="t" bIns="45720" lIns="91440" rIns="91440" tIns="45720" vert="horz"/>
          <a:p/>
        </p:txBody>
      </p:sp>
      <p:sp>
        <p:nvSpPr>
          <p:cNvPr id="1048877" name=""/>
          <p:cNvSpPr/>
          <p:nvPr>
            <p:ph type="body" sz="full" idx="1"/>
          </p:nvPr>
        </p:nvSpPr>
        <p:spPr>
          <a:xfrm rot="0">
            <a:off x="889000" y="4716462"/>
            <a:ext cx="4891087" cy="4467225"/>
          </a:xfrm>
          <a:prstGeom prst="rect"/>
        </p:spPr>
        <p:txBody>
          <a:bodyPr anchor="t" bIns="45720" lIns="91440" rIns="91440" tIns="45720" vert="horz"/>
          <a:p>
            <a:endParaRPr altLang="en-US"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59" name=""/>
        <p:cNvGrpSpPr/>
        <p:nvPr/>
      </p:nvGrpSpPr>
      <p:grpSpPr>
        <a:xfrm rot="0">
          <a:off x="0" y="0"/>
          <a:ext cx="0" cy="0"/>
          <a:chOff x="0" y="0"/>
          <a:chExt cx="0" cy="0"/>
        </a:xfrm>
      </p:grpSpPr>
      <p:sp>
        <p:nvSpPr>
          <p:cNvPr id="1048911" name=""/>
          <p:cNvSpPr/>
          <p:nvPr>
            <p:ph type="sldImg" sz="full" idx="0"/>
          </p:nvPr>
        </p:nvSpPr>
        <p:spPr>
          <a:xfrm rot="0">
            <a:off x="862012" y="750887"/>
            <a:ext cx="4946650" cy="3709987"/>
          </a:xfrm>
          <a:prstGeom prst="rect"/>
        </p:spPr>
        <p:txBody>
          <a:bodyPr anchor="t" bIns="45720" lIns="91440" rIns="91440" tIns="45720" vert="horz"/>
          <a:p/>
        </p:txBody>
      </p:sp>
      <p:sp>
        <p:nvSpPr>
          <p:cNvPr id="1048912" name=""/>
          <p:cNvSpPr/>
          <p:nvPr>
            <p:ph type="body" sz="full" idx="1"/>
          </p:nvPr>
        </p:nvSpPr>
        <p:spPr>
          <a:xfrm rot="0">
            <a:off x="889000" y="4716462"/>
            <a:ext cx="4891087" cy="4467225"/>
          </a:xfrm>
          <a:prstGeom prst="rect"/>
        </p:spPr>
        <p:txBody>
          <a:bodyPr anchor="t" bIns="45720" lIns="91440" rIns="91440" tIns="45720" vert="horz"/>
          <a:p>
            <a:endParaRPr altLang="en-US"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52" name=""/>
        <p:cNvGrpSpPr/>
        <p:nvPr/>
      </p:nvGrpSpPr>
      <p:grpSpPr>
        <a:xfrm rot="0">
          <a:off x="0" y="0"/>
          <a:ext cx="0" cy="0"/>
          <a:chOff x="0" y="0"/>
          <a:chExt cx="0" cy="0"/>
        </a:xfrm>
      </p:grpSpPr>
      <p:sp>
        <p:nvSpPr>
          <p:cNvPr id="1048883" name=""/>
          <p:cNvSpPr/>
          <p:nvPr>
            <p:ph type="sldImg" sz="full" idx="0"/>
          </p:nvPr>
        </p:nvSpPr>
        <p:spPr>
          <a:xfrm rot="0">
            <a:off x="862012" y="750887"/>
            <a:ext cx="4946650" cy="3709987"/>
          </a:xfrm>
          <a:prstGeom prst="rect"/>
        </p:spPr>
        <p:txBody>
          <a:bodyPr anchor="t" bIns="45720" lIns="91440" rIns="91440" tIns="45720" vert="horz"/>
          <a:p/>
        </p:txBody>
      </p:sp>
      <p:sp>
        <p:nvSpPr>
          <p:cNvPr id="1048884" name=""/>
          <p:cNvSpPr/>
          <p:nvPr>
            <p:ph type="body" sz="full" idx="1"/>
          </p:nvPr>
        </p:nvSpPr>
        <p:spPr>
          <a:xfrm rot="0">
            <a:off x="889000" y="4716462"/>
            <a:ext cx="4891087" cy="4467225"/>
          </a:xfrm>
          <a:prstGeom prst="rect"/>
        </p:spPr>
        <p:txBody>
          <a:bodyPr anchor="t" bIns="45720" lIns="91440" rIns="91440" tIns="45720" vert="horz"/>
          <a:p>
            <a:endParaRPr altLang="en-US"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themeOverride" Target="../theme/themeOverride1.xml"/><Relationship Id="rId3"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3" name=""/>
        <p:cNvGrpSpPr/>
        <p:nvPr/>
      </p:nvGrpSpPr>
      <p:grpSpPr>
        <a:xfrm rot="0">
          <a:off x="0" y="0"/>
          <a:ext cx="0" cy="0"/>
          <a:chOff x="0" y="0"/>
          <a:chExt cx="0" cy="0"/>
        </a:xfrm>
      </p:grpSpPr>
      <p:sp>
        <p:nvSpPr>
          <p:cNvPr id="1048581" name=""/>
          <p:cNvSpPr/>
          <p:nvPr>
            <p:ph type="ctrTitle" sz="quarter" idx="0"/>
          </p:nvPr>
        </p:nvSpPr>
        <p:spPr>
          <a:xfrm rot="0">
            <a:off x="2562225" y="4797425"/>
            <a:ext cx="6054725" cy="839787"/>
          </a:xfrm>
          <a:prstGeom prst="rect"/>
          <a:noFill/>
          <a:ln>
            <a:noFill/>
          </a:ln>
        </p:spPr>
        <p:txBody>
          <a:bodyPr anchor="t" bIns="45720" lIns="0" rIns="91440" tIns="45720" vert="horz"/>
          <a:lstStyle>
            <a:lvl1pPr algn="l">
              <a:defRPr sz="2900">
                <a:solidFill>
                  <a:schemeClr val="dk1"/>
                </a:solidFill>
              </a:defRPr>
            </a:lvl1pPr>
          </a:lstStyle>
          <a:p>
            <a:pPr lvl="0"/>
            <a:r>
              <a:rPr altLang="en-US" lang="en-US"/>
              <a:t>Click to edit Master title</a:t>
            </a:r>
            <a:br/>
            <a:r>
              <a:rPr altLang="en-US" lang="en-US"/>
              <a:t>Second line here</a:t>
            </a:r>
          </a:p>
        </p:txBody>
      </p:sp>
      <p:sp>
        <p:nvSpPr>
          <p:cNvPr id="1048582" name=""/>
          <p:cNvSpPr/>
          <p:nvPr>
            <p:ph type="subTitle" sz="quarter" idx="1"/>
          </p:nvPr>
        </p:nvSpPr>
        <p:spPr>
          <a:xfrm rot="0">
            <a:off x="2562225" y="5726112"/>
            <a:ext cx="6054725" cy="704850"/>
          </a:xfrm>
          <a:prstGeom prst="rect"/>
          <a:noFill/>
          <a:ln>
            <a:noFill/>
          </a:ln>
        </p:spPr>
        <p:txBody>
          <a:bodyPr anchor="t" bIns="45720" lIns="0" rIns="91440" tIns="45720" vert="horz"/>
          <a:lstStyle>
            <a:lvl1pPr marL="0">
              <a:buFontTx/>
              <a:buNone/>
              <a:defRPr sz="1600">
                <a:solidFill>
                  <a:schemeClr val="dk1"/>
                </a:solidFill>
              </a:defRPr>
            </a:lvl1pPr>
            <a:lvl2pPr algn="ctr" marL="230187">
              <a:buFontTx/>
              <a:buNone/>
              <a:defRPr sz="1600"/>
            </a:lvl2pPr>
            <a:lvl3pPr algn="ctr" marL="457200">
              <a:buFontTx/>
              <a:buNone/>
              <a:defRPr sz="1600"/>
            </a:lvl3pPr>
            <a:lvl4pPr algn="ctr" marL="685800">
              <a:buFontTx/>
              <a:buNone/>
              <a:defRPr sz="1600"/>
            </a:lvl4pPr>
            <a:lvl5pPr algn="ctr" marL="914400">
              <a:buFontTx/>
              <a:buNone/>
              <a:defRPr sz="1600"/>
            </a:lvl5pPr>
          </a:lstStyle>
          <a:p>
            <a:pPr lvl="0"/>
            <a:r>
              <a:rPr altLang="en-US" lang="en-US"/>
              <a:t>Presenter’s name</a:t>
            </a:r>
          </a:p>
          <a:p>
            <a:pPr lvl="0"/>
            <a:r>
              <a:rPr altLang="en-US" lang="en-US"/>
              <a:t>Presenter’s title or date</a:t>
            </a:r>
          </a:p>
        </p:txBody>
      </p:sp>
      <p:sp>
        <p:nvSpPr>
          <p:cNvPr id="1048583" name=""/>
          <p:cNvSpPr/>
          <p:nvPr/>
        </p:nvSpPr>
        <p:spPr>
          <a:xfrm rot="0">
            <a:off x="0" y="0"/>
            <a:ext cx="9144000" cy="3429000"/>
          </a:xfrm>
          <a:prstGeom prst="rect"/>
          <a:solidFill>
            <a:schemeClr val="accent1"/>
          </a:solidFill>
          <a:ln>
            <a:noFill/>
          </a:ln>
        </p:spPr>
      </p:sp>
      <p:pic>
        <p:nvPicPr>
          <p:cNvPr id="2097152" name=""/>
          <p:cNvPicPr>
            <a:picLocks/>
          </p:cNvPicPr>
          <p:nvPr/>
        </p:nvPicPr>
        <p:blipFill>
          <a:blip xmlns:r="http://schemas.openxmlformats.org/officeDocument/2006/relationships" r:embed="rId1"/>
          <a:srcRect l="0" t="0" r="0" b="0"/>
          <a:stretch>
            <a:fillRect/>
          </a:stretch>
        </p:blipFill>
        <p:spPr>
          <a:xfrm rot="0">
            <a:off x="279400" y="1412875"/>
            <a:ext cx="3821112" cy="1885950"/>
          </a:xfrm>
          <a:prstGeom prst="rect"/>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100" name=""/>
        <p:cNvGrpSpPr/>
        <p:nvPr/>
      </p:nvGrpSpPr>
      <p:grpSpPr>
        <a:xfrm>
          <a:off x="0" y="0"/>
          <a:ext cx="0" cy="0"/>
          <a:chOff x="0" y="0"/>
          <a:chExt cx="0" cy="0"/>
        </a:xfrm>
      </p:grpSpPr>
      <p:sp>
        <p:nvSpPr>
          <p:cNvPr id="1049110" name="Title 1"/>
          <p:cNvSpPr>
            <a:spLocks noGrp="1"/>
          </p:cNvSpPr>
          <p:nvPr>
            <p:ph type="title"/>
          </p:nvPr>
        </p:nvSpPr>
        <p:spPr/>
        <p:txBody>
          <a:bodyPr/>
          <a:p>
            <a:r>
              <a:rPr altLang="zh-CN" lang="en-US" smtClean="0"/>
              <a:t>Click to edit Master title style</a:t>
            </a:r>
            <a:endParaRPr altLang="en-US" lang="zh-CN"/>
          </a:p>
        </p:txBody>
      </p:sp>
      <p:sp>
        <p:nvSpPr>
          <p:cNvPr id="1049111"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p>
        </p:txBody>
      </p:sp>
      <p:sp>
        <p:nvSpPr>
          <p:cNvPr id="1048578"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fld>
            <a:endParaRPr sz="1000">
              <a:latin typeface="Arial" pitchFamily="0"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02" name=""/>
        <p:cNvGrpSpPr/>
        <p:nvPr/>
      </p:nvGrpSpPr>
      <p:grpSpPr>
        <a:xfrm>
          <a:off x="0" y="0"/>
          <a:ext cx="0" cy="0"/>
          <a:chOff x="0" y="0"/>
          <a:chExt cx="0" cy="0"/>
        </a:xfrm>
      </p:grpSpPr>
      <p:sp>
        <p:nvSpPr>
          <p:cNvPr id="1049112"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altLang="en-US" lang="zh-CN"/>
          </a:p>
        </p:txBody>
      </p:sp>
      <p:sp>
        <p:nvSpPr>
          <p:cNvPr id="1049113"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p>
        </p:txBody>
      </p:sp>
      <p:sp>
        <p:nvSpPr>
          <p:cNvPr id="1048578"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fld>
            <a:endParaRPr sz="1000">
              <a:latin typeface="Arial" pitchFamily="0"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27" name=""/>
        <p:cNvGrpSpPr/>
        <p:nvPr/>
      </p:nvGrpSpPr>
      <p:grpSpPr>
        <a:xfrm>
          <a:off x="0" y="0"/>
          <a:ext cx="0" cy="0"/>
          <a:chOff x="0" y="0"/>
          <a:chExt cx="0" cy="0"/>
        </a:xfrm>
      </p:grpSpPr>
      <p:sp>
        <p:nvSpPr>
          <p:cNvPr id="1048590" name="Title 1"/>
          <p:cNvSpPr>
            <a:spLocks noGrp="1"/>
          </p:cNvSpPr>
          <p:nvPr>
            <p:ph type="title"/>
          </p:nvPr>
        </p:nvSpPr>
        <p:spPr/>
        <p:txBody>
          <a:bodyPr/>
          <a:p>
            <a:r>
              <a:rPr altLang="zh-CN" lang="en-US" smtClean="0"/>
              <a:t>Click to edit Master title style</a:t>
            </a:r>
            <a:endParaRPr altLang="en-US" lang="zh-CN"/>
          </a:p>
        </p:txBody>
      </p:sp>
      <p:sp>
        <p:nvSpPr>
          <p:cNvPr id="1048591"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p>
        </p:txBody>
      </p:sp>
      <p:sp>
        <p:nvSpPr>
          <p:cNvPr id="1048578"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fld>
            <a:endParaRPr sz="1000">
              <a:latin typeface="Arial" pitchFamily="0"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91" name=""/>
        <p:cNvGrpSpPr/>
        <p:nvPr/>
      </p:nvGrpSpPr>
      <p:grpSpPr>
        <a:xfrm>
          <a:off x="0" y="0"/>
          <a:ext cx="0" cy="0"/>
          <a:chOff x="0" y="0"/>
          <a:chExt cx="0" cy="0"/>
        </a:xfrm>
      </p:grpSpPr>
      <p:sp>
        <p:nvSpPr>
          <p:cNvPr id="1049093" name="Title 1"/>
          <p:cNvSpPr>
            <a:spLocks noGrp="1"/>
          </p:cNvSpPr>
          <p:nvPr>
            <p:ph type="title"/>
          </p:nvPr>
        </p:nvSpPr>
        <p:spPr>
          <a:xfrm>
            <a:off x="623887" y="1709738"/>
            <a:ext cx="7886700" cy="2852737"/>
          </a:xfrm>
        </p:spPr>
        <p:txBody>
          <a:bodyPr anchor="b"/>
          <a:lstStyle>
            <a:lvl1pPr>
              <a:defRPr sz="6000"/>
            </a:lvl1pPr>
          </a:lstStyle>
          <a:p>
            <a:r>
              <a:rPr altLang="zh-CN" lang="en-US" smtClean="0"/>
              <a:t>Click to edit Master title style</a:t>
            </a:r>
            <a:endParaRPr altLang="en-US" lang="zh-CN"/>
          </a:p>
        </p:txBody>
      </p:sp>
      <p:sp>
        <p:nvSpPr>
          <p:cNvPr id="1049094" name="Text Placeholder 2"/>
          <p:cNvSpPr>
            <a:spLocks noGrp="1"/>
          </p:cNvSpPr>
          <p:nvPr>
            <p:ph type="body" idx="1"/>
          </p:nvPr>
        </p:nvSpPr>
        <p:spPr>
          <a:xfrm>
            <a:off x="623887" y="4589463"/>
            <a:ext cx="7886700" cy="1500187"/>
          </a:xfrm>
        </p:spPr>
        <p:txBody>
          <a:bodyPr/>
          <a:lstStyle>
            <a:lvl1pPr indent="0" marL="0">
              <a:buNone/>
              <a:defRPr sz="2400"/>
            </a:lvl1pPr>
            <a:lvl2pPr indent="0" marL="457200">
              <a:buNone/>
              <a:defRPr sz="2000"/>
            </a:lvl2pPr>
            <a:lvl3pPr indent="0" marL="914400">
              <a:buNone/>
              <a:defRPr sz="18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pPr lvl="0"/>
            <a:r>
              <a:rPr altLang="zh-CN" lang="en-US" smtClean="0"/>
              <a:t>Click to edit Master text styles</a:t>
            </a:r>
          </a:p>
        </p:txBody>
      </p:sp>
      <p:sp>
        <p:nvSpPr>
          <p:cNvPr id="1048578"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fld>
            <a:endParaRPr sz="1000">
              <a:latin typeface="Arial" pitchFamily="0"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92" name=""/>
        <p:cNvGrpSpPr/>
        <p:nvPr/>
      </p:nvGrpSpPr>
      <p:grpSpPr>
        <a:xfrm>
          <a:off x="0" y="0"/>
          <a:ext cx="0" cy="0"/>
          <a:chOff x="0" y="0"/>
          <a:chExt cx="0" cy="0"/>
        </a:xfrm>
      </p:grpSpPr>
      <p:sp>
        <p:nvSpPr>
          <p:cNvPr id="1049095" name="Title 1"/>
          <p:cNvSpPr>
            <a:spLocks noGrp="1"/>
          </p:cNvSpPr>
          <p:nvPr>
            <p:ph type="title"/>
          </p:nvPr>
        </p:nvSpPr>
        <p:spPr/>
        <p:txBody>
          <a:bodyPr/>
          <a:p>
            <a:r>
              <a:rPr altLang="zh-CN" lang="en-US" smtClean="0"/>
              <a:t>Click to edit Master title style</a:t>
            </a:r>
            <a:endParaRPr altLang="en-US" lang="zh-CN"/>
          </a:p>
        </p:txBody>
      </p:sp>
      <p:sp>
        <p:nvSpPr>
          <p:cNvPr id="1049096"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p>
        </p:txBody>
      </p:sp>
      <p:sp>
        <p:nvSpPr>
          <p:cNvPr id="1049097"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p>
        </p:txBody>
      </p:sp>
      <p:sp>
        <p:nvSpPr>
          <p:cNvPr id="1048578"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fld>
            <a:endParaRPr sz="1000">
              <a:latin typeface="Arial" pitchFamily="0"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93" name=""/>
        <p:cNvGrpSpPr/>
        <p:nvPr/>
      </p:nvGrpSpPr>
      <p:grpSpPr>
        <a:xfrm>
          <a:off x="0" y="0"/>
          <a:ext cx="0" cy="0"/>
          <a:chOff x="0" y="0"/>
          <a:chExt cx="0" cy="0"/>
        </a:xfrm>
      </p:grpSpPr>
      <p:sp>
        <p:nvSpPr>
          <p:cNvPr id="1049098" name="Title 1"/>
          <p:cNvSpPr>
            <a:spLocks noGrp="1"/>
          </p:cNvSpPr>
          <p:nvPr>
            <p:ph type="title"/>
          </p:nvPr>
        </p:nvSpPr>
        <p:spPr>
          <a:xfrm>
            <a:off x="629841" y="365125"/>
            <a:ext cx="7886700" cy="1325563"/>
          </a:xfrm>
        </p:spPr>
        <p:txBody>
          <a:bodyPr/>
          <a:p>
            <a:r>
              <a:rPr altLang="zh-CN" lang="en-US" smtClean="0"/>
              <a:t>Click to edit Master title style</a:t>
            </a:r>
            <a:endParaRPr altLang="en-US" lang="zh-CN"/>
          </a:p>
        </p:txBody>
      </p:sp>
      <p:sp>
        <p:nvSpPr>
          <p:cNvPr id="1049099" name="Text Placeholder 2"/>
          <p:cNvSpPr>
            <a:spLocks noGrp="1"/>
          </p:cNvSpPr>
          <p:nvPr>
            <p:ph type="body" idx="1"/>
          </p:nvPr>
        </p:nvSpPr>
        <p:spPr>
          <a:xfrm>
            <a:off x="629841"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9100" name="Content Placeholder 3"/>
          <p:cNvSpPr>
            <a:spLocks noGrp="1"/>
          </p:cNvSpPr>
          <p:nvPr>
            <p:ph sz="half" idx="2"/>
          </p:nvPr>
        </p:nvSpPr>
        <p:spPr>
          <a:xfrm>
            <a:off x="629841"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p>
        </p:txBody>
      </p:sp>
      <p:sp>
        <p:nvSpPr>
          <p:cNvPr id="1049101"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9102"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p>
        </p:txBody>
      </p:sp>
      <p:sp>
        <p:nvSpPr>
          <p:cNvPr id="1048578"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fld>
            <a:endParaRPr sz="1000">
              <a:latin typeface="Arial" pitchFamily="0"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94" name=""/>
        <p:cNvGrpSpPr/>
        <p:nvPr/>
      </p:nvGrpSpPr>
      <p:grpSpPr>
        <a:xfrm>
          <a:off x="0" y="0"/>
          <a:ext cx="0" cy="0"/>
          <a:chOff x="0" y="0"/>
          <a:chExt cx="0" cy="0"/>
        </a:xfrm>
      </p:grpSpPr>
      <p:sp>
        <p:nvSpPr>
          <p:cNvPr id="1049103" name="Title 1"/>
          <p:cNvSpPr>
            <a:spLocks noGrp="1"/>
          </p:cNvSpPr>
          <p:nvPr>
            <p:ph type="title"/>
          </p:nvPr>
        </p:nvSpPr>
        <p:spPr/>
        <p:txBody>
          <a:bodyPr/>
          <a:p>
            <a:r>
              <a:rPr altLang="zh-CN" lang="en-US" smtClean="0"/>
              <a:t>Click to edit Master title style</a:t>
            </a:r>
            <a:endParaRPr altLang="en-US" lang="zh-CN"/>
          </a:p>
        </p:txBody>
      </p:sp>
      <p:sp>
        <p:nvSpPr>
          <p:cNvPr id="1048578"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fld>
            <a:endParaRPr sz="1000">
              <a:latin typeface="Arial" pitchFamily="0"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70" name=""/>
        <p:cNvGrpSpPr/>
        <p:nvPr/>
      </p:nvGrpSpPr>
      <p:grpSpPr>
        <a:xfrm>
          <a:off x="0" y="0"/>
          <a:ext cx="0" cy="0"/>
          <a:chOff x="0" y="0"/>
          <a:chExt cx="0" cy="0"/>
        </a:xfrm>
      </p:grpSpPr>
      <p:sp>
        <p:nvSpPr>
          <p:cNvPr id="1048578"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fld>
            <a:endParaRPr sz="1000">
              <a:latin typeface="Arial" pitchFamily="0"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96" name=""/>
        <p:cNvGrpSpPr/>
        <p:nvPr/>
      </p:nvGrpSpPr>
      <p:grpSpPr>
        <a:xfrm>
          <a:off x="0" y="0"/>
          <a:ext cx="0" cy="0"/>
          <a:chOff x="0" y="0"/>
          <a:chExt cx="0" cy="0"/>
        </a:xfrm>
      </p:grpSpPr>
      <p:sp>
        <p:nvSpPr>
          <p:cNvPr id="1049104" name="Title 1"/>
          <p:cNvSpPr>
            <a:spLocks noGrp="1"/>
          </p:cNvSpPr>
          <p:nvPr>
            <p:ph type="title"/>
          </p:nvPr>
        </p:nvSpPr>
        <p:spPr>
          <a:xfrm>
            <a:off x="629841" y="457200"/>
            <a:ext cx="2949177" cy="1600200"/>
          </a:xfrm>
        </p:spPr>
        <p:txBody>
          <a:bodyPr anchor="b"/>
          <a:lstStyle>
            <a:lvl1pPr>
              <a:defRPr sz="3200"/>
            </a:lvl1pPr>
          </a:lstStyle>
          <a:p>
            <a:r>
              <a:rPr altLang="zh-CN" lang="en-US" smtClean="0"/>
              <a:t>Click to edit Master title style</a:t>
            </a:r>
            <a:endParaRPr altLang="en-US" lang="zh-CN"/>
          </a:p>
        </p:txBody>
      </p:sp>
      <p:sp>
        <p:nvSpPr>
          <p:cNvPr id="1049105" name="Text Placeholder 3"/>
          <p:cNvSpPr>
            <a:spLocks noGrp="1"/>
          </p:cNvSpPr>
          <p:nvPr>
            <p:ph type="body" sz="half" idx="2"/>
          </p:nvPr>
        </p:nvSpPr>
        <p:spPr>
          <a:xfrm>
            <a:off x="629841" y="2057400"/>
            <a:ext cx="294917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9106" name="Content Placeholder 2"/>
          <p:cNvSpPr>
            <a:spLocks noGrp="1"/>
          </p:cNvSpPr>
          <p:nvPr>
            <p:ph idx="1"/>
          </p:nvPr>
        </p:nvSpPr>
        <p:spPr>
          <a:xfrm>
            <a:off x="3887391" y="987424"/>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p>
        </p:txBody>
      </p:sp>
      <p:sp>
        <p:nvSpPr>
          <p:cNvPr id="1048578"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fld>
            <a:endParaRPr sz="1000">
              <a:latin typeface="Arial" pitchFamily="0"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98" name=""/>
        <p:cNvGrpSpPr/>
        <p:nvPr/>
      </p:nvGrpSpPr>
      <p:grpSpPr>
        <a:xfrm>
          <a:off x="0" y="0"/>
          <a:ext cx="0" cy="0"/>
          <a:chOff x="0" y="0"/>
          <a:chExt cx="0" cy="0"/>
        </a:xfrm>
      </p:grpSpPr>
      <p:sp>
        <p:nvSpPr>
          <p:cNvPr id="1049107" name="Title 1"/>
          <p:cNvSpPr>
            <a:spLocks noGrp="1"/>
          </p:cNvSpPr>
          <p:nvPr>
            <p:ph type="title"/>
          </p:nvPr>
        </p:nvSpPr>
        <p:spPr>
          <a:xfrm>
            <a:off x="629841" y="457200"/>
            <a:ext cx="2949177" cy="1600200"/>
          </a:xfrm>
        </p:spPr>
        <p:txBody>
          <a:bodyPr anchor="b"/>
          <a:lstStyle>
            <a:lvl1pPr>
              <a:defRPr sz="3200"/>
            </a:lvl1pPr>
          </a:lstStyle>
          <a:p>
            <a:r>
              <a:rPr altLang="zh-CN" lang="en-US" smtClean="0"/>
              <a:t>Click to edit Master title style</a:t>
            </a:r>
            <a:endParaRPr altLang="en-US" lang="zh-CN"/>
          </a:p>
        </p:txBody>
      </p:sp>
      <p:sp>
        <p:nvSpPr>
          <p:cNvPr id="1049108" name="Text Placeholder 3"/>
          <p:cNvSpPr>
            <a:spLocks noGrp="1"/>
          </p:cNvSpPr>
          <p:nvPr>
            <p:ph type="body" sz="half" idx="2"/>
          </p:nvPr>
        </p:nvSpPr>
        <p:spPr>
          <a:xfrm>
            <a:off x="629841" y="2057400"/>
            <a:ext cx="294917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9109" name="Picture Placeholder 2"/>
          <p:cNvSpPr>
            <a:spLocks noGrp="1"/>
          </p:cNvSpPr>
          <p:nvPr>
            <p:ph type="pic" idx="1"/>
          </p:nvPr>
        </p:nvSpPr>
        <p:spPr>
          <a:xfrm>
            <a:off x="3887391" y="987424"/>
            <a:ext cx="4629150" cy="4873625"/>
          </a:xfrm>
        </p:spPr>
        <p:txBody>
          <a:bodyPr/>
          <a:lstStyle>
            <a:lvl1pPr indent="0" marL="0">
              <a:buNone/>
              <a:defRPr sz="3200"/>
            </a:lvl1pPr>
            <a:lvl2pPr indent="0" marL="457200">
              <a:buNone/>
              <a:defRPr sz="2800"/>
            </a:lvl2pPr>
            <a:lvl3pPr indent="0" marL="914400">
              <a:buNone/>
              <a:defRPr sz="20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altLang="en-US" lang="zh-CN"/>
          </a:p>
        </p:txBody>
      </p:sp>
      <p:sp>
        <p:nvSpPr>
          <p:cNvPr id="1048578"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fld>
            <a:endParaRPr sz="1000">
              <a:latin typeface="Arial" pitchFamily="0"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12" name=""/>
        <p:cNvGrpSpPr/>
        <p:nvPr/>
      </p:nvGrpSpPr>
      <p:grpSpPr>
        <a:xfrm rot="0">
          <a:off x="0" y="0"/>
          <a:ext cx="0" cy="0"/>
          <a:chOff x="0" y="0"/>
          <a:chExt cx="0" cy="0"/>
        </a:xfrm>
      </p:grpSpPr>
      <p:sp>
        <p:nvSpPr>
          <p:cNvPr id="1048576" name=""/>
          <p:cNvSpPr/>
          <p:nvPr/>
        </p:nvSpPr>
        <p:spPr bwMode="ltGray">
          <a:xfrm rot="0">
            <a:off x="0" y="0"/>
            <a:ext cx="9144000" cy="1279525"/>
          </a:xfrm>
          <a:prstGeom prst="rect"/>
          <a:solidFill>
            <a:schemeClr val="accent1"/>
          </a:solidFill>
          <a:ln>
            <a:noFill/>
          </a:ln>
        </p:spPr>
      </p:sp>
      <p:sp>
        <p:nvSpPr>
          <p:cNvPr id="1048577" name=""/>
          <p:cNvSpPr/>
          <p:nvPr>
            <p:ph type="title" sz="full" idx="0"/>
          </p:nvPr>
        </p:nvSpPr>
        <p:spPr bwMode="gray">
          <a:xfrm rot="0">
            <a:off x="479425" y="125412"/>
            <a:ext cx="8250237" cy="1143000"/>
          </a:xfrm>
          <a:prstGeom prst="rect"/>
          <a:noFill/>
          <a:ln>
            <a:noFill/>
          </a:ln>
        </p:spPr>
        <p:txBody>
          <a:bodyPr anchor="b" bIns="45720" lIns="45720" rIns="45720" tIns="45720" vert="horz"/>
          <a:p>
            <a:pPr lvl="0"/>
            <a:r>
              <a:rPr altLang="en-US" lang="en-US"/>
              <a:t>Click to edit Master title style</a:t>
            </a:r>
          </a:p>
        </p:txBody>
      </p:sp>
      <p:sp>
        <p:nvSpPr>
          <p:cNvPr id="1048578"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fld>
            <a:endParaRPr sz="1000">
              <a:latin typeface="Arial" pitchFamily="0" charset="0"/>
            </a:endParaRPr>
          </a:p>
        </p:txBody>
      </p:sp>
      <p:sp>
        <p:nvSpPr>
          <p:cNvPr id="1048579" name=""/>
          <p:cNvSpPr/>
          <p:nvPr>
            <p:ph type="body" sz="full" idx="1"/>
          </p:nvPr>
        </p:nvSpPr>
        <p:spPr>
          <a:xfrm rot="0">
            <a:off x="420687" y="1471612"/>
            <a:ext cx="8250237" cy="4892675"/>
          </a:xfrm>
          <a:prstGeom prst="rect"/>
          <a:noFill/>
          <a:ln>
            <a:noFill/>
          </a:ln>
        </p:spPr>
        <p:txBody>
          <a:bodyPr anchor="t" bIns="44450" lIns="45720" rIns="45720" tIns="44450" vert="horz"/>
          <a:p>
            <a:pPr lvl="0"/>
            <a:r>
              <a:rPr altLang="en-US" lang="en-US"/>
              <a:t>Click to edit Master text styles</a:t>
            </a:r>
          </a:p>
          <a:p>
            <a:pPr lvl="1"/>
            <a:r>
              <a:rPr altLang="en-US" lang="en-US"/>
              <a:t>Second level</a:t>
            </a:r>
          </a:p>
        </p:txBody>
      </p:sp>
      <p:sp>
        <p:nvSpPr>
          <p:cNvPr id="1048580" name="" hidden="1"/>
          <p:cNvSpPr/>
          <p:nvPr/>
        </p:nvSpPr>
        <p:spPr>
          <a:xfrm rot="0">
            <a:off x="1524000" y="1397000"/>
            <a:ext cx="6096000" cy="4064000"/>
          </a:xfrm>
          <a:prstGeom prst="rect"/>
          <a:noFill/>
          <a:ln>
            <a:noFill/>
          </a:ln>
        </p:spPr>
      </p:sp>
    </p:spTree>
  </p:cSld>
  <p:clrMap accent1="accent1" accent2="accent2" accent3="accent3" accent4="accent4" accent5="accent5" accent6="accent6" bg1="lt1" bg2="dk2" tx1="dk1" tx2="lt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1" sldNum="1"/>
  <p:txStyles>
    <p:titleStyle>
      <a:lvl1pPr algn="l" fontAlgn="base" indent="0" latinLnBrk="1" marL="0" rtl="0">
        <a:lnSpc>
          <a:spcPct val="100000"/>
        </a:lnSpc>
        <a:spcBef>
          <a:spcPct val="0"/>
        </a:spcBef>
        <a:spcAft>
          <a:spcPct val="0"/>
        </a:spcAft>
        <a:buFontTx/>
        <a:buNone/>
        <a:defRPr baseline="0" b="1" sz="2800" i="0" u="none">
          <a:solidFill>
            <a:schemeClr val="lt1"/>
          </a:solidFill>
          <a:latin typeface="Arial" pitchFamily="0" charset="0"/>
          <a:sym typeface="Times New Roman" pitchFamily="18" charset="0"/>
        </a:defRPr>
      </a:lvl1pPr>
    </p:titleStyle>
    <p:bodyStyle>
      <a:lvl1pPr algn="l" fontAlgn="base" indent="-228600" latinLnBrk="1" marL="228600"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1pPr>
      <a:lvl2pPr algn="l" fontAlgn="base" indent="-225425" latinLnBrk="1" marL="455612" rtl="0">
        <a:lnSpc>
          <a:spcPct val="100000"/>
        </a:lnSpc>
        <a:spcBef>
          <a:spcPct val="0"/>
        </a:spcBef>
        <a:spcAft>
          <a:spcPct val="50000"/>
        </a:spcAft>
        <a:buClr>
          <a:schemeClr val="accent1"/>
        </a:buClr>
        <a:buSzPct val="100000"/>
        <a:buFontTx/>
        <a:buChar char="–"/>
        <a:defRPr baseline="0" b="0" sz="1600" i="0" u="none">
          <a:solidFill>
            <a:schemeClr val="dk1"/>
          </a:solidFill>
          <a:latin typeface="Arial" pitchFamily="0" charset="0"/>
          <a:sym typeface="Times New Roman" pitchFamily="18" charset="0"/>
        </a:defRPr>
      </a:lvl2pPr>
      <a:lvl3pPr algn="l" fontAlgn="base" indent="-227012" latinLnBrk="1" marL="6842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3pPr>
      <a:lvl4pPr algn="l" fontAlgn="base" indent="-227012" latinLnBrk="1" marL="9128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4pPr>
      <a:lvl5pPr algn="l" fontAlgn="base" indent="-227012" latinLnBrk="1" marL="11414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5pPr>
    </p:bodyStyle>
    <p:other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3.emf"/><Relationship Id="rId2" Type="http://schemas.openxmlformats.org/officeDocument/2006/relationships/image" Target="../media/image4.emf"/><Relationship Id="rId3" Type="http://schemas.openxmlformats.org/officeDocument/2006/relationships/slideLayout" Target="../slideLayouts/slideLayout2.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5.emf"/><Relationship Id="rId2" Type="http://schemas.openxmlformats.org/officeDocument/2006/relationships/image" Target="../media/image6.emf"/><Relationship Id="rId3" Type="http://schemas.openxmlformats.org/officeDocument/2006/relationships/slideLayout" Target="../slideLayouts/slideLayout7.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6.emf"/><Relationship Id="rId2" Type="http://schemas.openxmlformats.org/officeDocument/2006/relationships/slideLayout" Target="../slideLayouts/slideLayout7.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2.emf"/><Relationship Id="rId2" Type="http://schemas.openxmlformats.org/officeDocument/2006/relationships/slideLayout" Target="../slideLayouts/slideLayout2.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showMasterSp="1">
  <p:cSld>
    <p:spTree>
      <p:nvGrpSpPr>
        <p:cNvPr id="25" name=""/>
        <p:cNvGrpSpPr/>
        <p:nvPr/>
      </p:nvGrpSpPr>
      <p:grpSpPr>
        <a:xfrm rot="0">
          <a:off x="0" y="0"/>
          <a:ext cx="0" cy="0"/>
          <a:chOff x="0" y="0"/>
          <a:chExt cx="0" cy="0"/>
        </a:xfrm>
      </p:grpSpPr>
      <p:sp>
        <p:nvSpPr>
          <p:cNvPr id="1048593"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t>1</a:t>
            </a:fld>
            <a:endParaRPr sz="1000">
              <a:latin typeface="Arial" pitchFamily="0" charset="0"/>
            </a:endParaRPr>
          </a:p>
        </p:txBody>
      </p:sp>
      <p:sp>
        <p:nvSpPr>
          <p:cNvPr id="1048588" name=""/>
          <p:cNvSpPr/>
          <p:nvPr>
            <p:ph type="title" sz="full" idx="0"/>
          </p:nvPr>
        </p:nvSpPr>
        <p:spPr>
          <a:xfrm rot="0">
            <a:off x="479425" y="125412"/>
            <a:ext cx="8250237" cy="1143000"/>
          </a:xfrm>
          <a:prstGeom prst="rect"/>
          <a:noFill/>
          <a:ln>
            <a:noFill/>
          </a:ln>
        </p:spPr>
        <p:txBody>
          <a:bodyPr anchor="t" bIns="45720" lIns="91440" rIns="91440" tIns="45720" vert="horz"/>
          <a:lstStyle>
            <a:lvl1pPr algn="l" fontAlgn="base" indent="0" latinLnBrk="1" marL="0" rtl="0">
              <a:lnSpc>
                <a:spcPct val="100000"/>
              </a:lnSpc>
              <a:spcBef>
                <a:spcPct val="0"/>
              </a:spcBef>
              <a:spcAft>
                <a:spcPct val="0"/>
              </a:spcAft>
              <a:buFontTx/>
              <a:buNone/>
              <a:defRPr baseline="0" b="1" sz="2800" i="0" u="none">
                <a:solidFill>
                  <a:schemeClr val="lt1"/>
                </a:solidFill>
                <a:latin typeface="Arial" pitchFamily="0" charset="0"/>
                <a:sym typeface="Times New Roman" pitchFamily="18" charset="0"/>
              </a:defRPr>
            </a:lvl1pPr>
          </a:lstStyle>
          <a:p>
            <a:r>
              <a:t>We’re beginning our procurement transformation agenda with Subcontractors</a:t>
            </a:r>
          </a:p>
        </p:txBody>
      </p:sp>
      <p:sp>
        <p:nvSpPr>
          <p:cNvPr id="1048589" name=""/>
          <p:cNvSpPr/>
          <p:nvPr>
            <p:ph type="body" sz="full" idx="1"/>
          </p:nvPr>
        </p:nvSpPr>
        <p:spPr>
          <a:xfrm rot="0">
            <a:off x="420687" y="1471612"/>
            <a:ext cx="8250237" cy="4892675"/>
          </a:xfrm>
          <a:prstGeom prst="rect"/>
          <a:noFill/>
          <a:ln>
            <a:noFill/>
          </a:ln>
        </p:spPr>
        <p:txBody>
          <a:bodyPr anchor="t" bIns="45720" lIns="91440" rIns="91440" tIns="45720" vert="horz"/>
          <a:lstStyle>
            <a:lvl1pPr algn="l" fontAlgn="base" indent="-228600" latinLnBrk="1" marL="228600"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1pPr>
            <a:lvl2pPr algn="l" fontAlgn="base" indent="-225425" latinLnBrk="1" marL="455612" rtl="0">
              <a:lnSpc>
                <a:spcPct val="100000"/>
              </a:lnSpc>
              <a:spcBef>
                <a:spcPct val="0"/>
              </a:spcBef>
              <a:spcAft>
                <a:spcPct val="50000"/>
              </a:spcAft>
              <a:buClr>
                <a:schemeClr val="accent1"/>
              </a:buClr>
              <a:buSzPct val="100000"/>
              <a:buFontTx/>
              <a:buChar char="–"/>
              <a:defRPr baseline="0" b="0" sz="1600" i="0" u="none">
                <a:solidFill>
                  <a:schemeClr val="dk1"/>
                </a:solidFill>
                <a:latin typeface="Arial" pitchFamily="0" charset="0"/>
                <a:sym typeface="Times New Roman" pitchFamily="18" charset="0"/>
              </a:defRPr>
            </a:lvl2pPr>
            <a:lvl3pPr algn="l" fontAlgn="base" indent="-227012" latinLnBrk="1" marL="6842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3pPr>
            <a:lvl4pPr algn="l" fontAlgn="base" indent="-227012" latinLnBrk="1" marL="9128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4pPr>
            <a:lvl5pPr algn="l" fontAlgn="base" indent="-227012" latinLnBrk="1" marL="11414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5pPr>
          </a:lstStyle>
          <a:p>
            <a:pPr indent="-342900" lvl="0" marL="342900">
              <a:buFontTx/>
              <a:buAutoNum type="arabicPeriod" startAt="1"/>
            </a:pPr>
            <a:r>
              <a:rPr altLang="en-US" sz="2000" lang="en-GB"/>
              <a:t>Subcontractors is the largest category of spend at $1.4 B and represents 28% of all goods &amp; services.</a:t>
            </a:r>
            <a:br/>
            <a:endParaRPr altLang="en-US" sz="2000" lang="en-GB"/>
          </a:p>
          <a:p>
            <a:pPr indent="-342900" lvl="0" marL="342900">
              <a:buFontTx/>
              <a:buAutoNum type="arabicPeriod" startAt="1"/>
            </a:pPr>
            <a:r>
              <a:rPr altLang="en-US" sz="2000" lang="en-GB"/>
              <a:t>Only 33</a:t>
            </a:r>
            <a:r>
              <a:rPr altLang="en-US" b="1" sz="2000" lang="en-GB"/>
              <a:t>%</a:t>
            </a:r>
            <a:r>
              <a:rPr altLang="en-US" sz="2000" lang="en-GB"/>
              <a:t> of subcontractor spend is through established procurement buying channels.</a:t>
            </a:r>
            <a:br/>
            <a:endParaRPr altLang="en-US" sz="2000" lang="en-GB"/>
          </a:p>
          <a:p>
            <a:pPr indent="-342900" lvl="0" marL="342900">
              <a:buFontTx/>
              <a:buAutoNum type="arabicPeriod" startAt="1"/>
            </a:pPr>
            <a:r>
              <a:rPr altLang="en-US" sz="2000" lang="en-GB"/>
              <a:t>Where sourced and preferred suppliers are used, cost savings have been realised at $21M in FY04, yielding about 7 cents on the dollar.</a:t>
            </a:r>
            <a:br/>
            <a:endParaRPr altLang="en-US" sz="2000" lang="en-GB"/>
          </a:p>
          <a:p>
            <a:pPr indent="-342900" lvl="0" marL="342900">
              <a:buFontTx/>
              <a:buAutoNum type="arabicPeriod" startAt="1"/>
            </a:pPr>
            <a:r>
              <a:rPr altLang="en-US" sz="2000" lang="en-GB"/>
              <a:t>If we use the established procurement buying channels, we could achieve at least $45M in subcontractor cost savings in FY06.</a:t>
            </a:r>
          </a:p>
          <a:p>
            <a:pPr indent="-342900" lvl="0" marL="342900">
              <a:buFontTx/>
              <a:buAutoNum type="arabicPeriod" startAt="1"/>
            </a:pPr>
            <a:endParaRPr altLang="en-US" sz="2000" lang="en-GB"/>
          </a:p>
          <a:p>
            <a:pPr indent="-342900" lvl="0" marL="342900">
              <a:buFontTx/>
              <a:buAutoNum type="arabicPeriod" startAt="1"/>
            </a:pPr>
            <a:endParaRPr altLang="en-US" lang="en-GB"/>
          </a:p>
        </p:txBody>
      </p:sp>
    </p:spTree>
  </p:cSld>
  <p:clrMapOvr>
    <a:masterClrMapping/>
  </p:clrMapOvr>
  <p:transition spd="fast" advClick="1">
    <p:zoom dir="out"/>
  </p:transition>
</p:sld>
</file>

<file path=ppt/slides/slide10.xml><?xml version="1.0" encoding="utf-8"?>
<p:sld xmlns:a="http://schemas.openxmlformats.org/drawingml/2006/main" xmlns:r="http://schemas.openxmlformats.org/officeDocument/2006/relationships" xmlns:p="http://schemas.openxmlformats.org/presentationml/2006/main" showMasterSp="1">
  <p:cSld>
    <p:spTree>
      <p:nvGrpSpPr>
        <p:cNvPr id="53" name=""/>
        <p:cNvGrpSpPr/>
        <p:nvPr/>
      </p:nvGrpSpPr>
      <p:grpSpPr>
        <a:xfrm rot="0">
          <a:off x="0" y="0"/>
          <a:ext cx="0" cy="0"/>
          <a:chOff x="0" y="0"/>
          <a:chExt cx="0" cy="0"/>
        </a:xfrm>
      </p:grpSpPr>
      <p:sp>
        <p:nvSpPr>
          <p:cNvPr id="1048888"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t>10</a:t>
            </a:fld>
            <a:endParaRPr sz="1000">
              <a:latin typeface="Arial" pitchFamily="0" charset="0"/>
            </a:endParaRPr>
          </a:p>
        </p:txBody>
      </p:sp>
      <p:pic>
        <p:nvPicPr>
          <p:cNvPr id="2097155" name=""/>
          <p:cNvPicPr>
            <a:picLocks/>
          </p:cNvPicPr>
          <p:nvPr>
            <p:ph sz="quarter" idx="1"/>
          </p:nvPr>
        </p:nvPicPr>
        <p:blipFill>
          <a:blip xmlns:r="http://schemas.openxmlformats.org/officeDocument/2006/relationships" r:embed="rId1"/>
          <a:srcRect l="0" t="0" r="0" b="0"/>
          <a:stretch>
            <a:fillRect/>
          </a:stretch>
        </p:blipFill>
        <p:spPr>
          <a:xfrm rot="0">
            <a:off x="304800" y="1752600"/>
            <a:ext cx="4191000" cy="3914775"/>
          </a:xfrm>
          <a:prstGeom prst="rect"/>
          <a:noFill/>
          <a:ln>
            <a:noFill/>
          </a:ln>
        </p:spPr>
      </p:pic>
      <p:sp>
        <p:nvSpPr>
          <p:cNvPr id="1048885" name=""/>
          <p:cNvSpPr/>
          <p:nvPr>
            <p:ph type="body" sz="half" idx="3"/>
          </p:nvPr>
        </p:nvSpPr>
        <p:spPr>
          <a:xfrm rot="0">
            <a:off x="4648200" y="1597025"/>
            <a:ext cx="4049712" cy="4879975"/>
          </a:xfrm>
          <a:prstGeom prst="rect"/>
          <a:noFill/>
          <a:ln>
            <a:noFill/>
          </a:ln>
        </p:spPr>
        <p:txBody>
          <a:bodyPr anchor="t" bIns="45720" lIns="91440" rIns="91440" tIns="45720" vert="horz"/>
          <a:lstStyle>
            <a:lvl1pPr indent="-228600" marL="228600">
              <a:lnSpc>
                <a:spcPct val="100000"/>
              </a:lnSpc>
              <a:spcBef>
                <a:spcPct val="0"/>
              </a:spcBef>
              <a:spcAft>
                <a:spcPct val="50000"/>
              </a:spcAft>
              <a:buClr>
                <a:schemeClr val="accent1"/>
              </a:buClr>
              <a:buChar char="•"/>
              <a:defRPr sz="1600">
                <a:solidFill>
                  <a:schemeClr val="dk1"/>
                </a:solidFill>
              </a:defRPr>
            </a:lvl1pPr>
            <a:lvl2pPr indent="-225425" marL="455612">
              <a:lnSpc>
                <a:spcPct val="100000"/>
              </a:lnSpc>
              <a:spcBef>
                <a:spcPct val="0"/>
              </a:spcBef>
              <a:spcAft>
                <a:spcPct val="50000"/>
              </a:spcAft>
              <a:buClr>
                <a:schemeClr val="accent1"/>
              </a:buClr>
              <a:buChar char="–"/>
              <a:defRPr sz="1400">
                <a:solidFill>
                  <a:schemeClr val="dk1"/>
                </a:solidFill>
              </a:defRPr>
            </a:lvl2pPr>
            <a:lvl3pPr indent="-227012" marL="684212">
              <a:lnSpc>
                <a:spcPct val="100000"/>
              </a:lnSpc>
              <a:spcBef>
                <a:spcPct val="0"/>
              </a:spcBef>
              <a:spcAft>
                <a:spcPct val="50000"/>
              </a:spcAft>
              <a:buClr>
                <a:schemeClr val="accent1"/>
              </a:buClr>
              <a:buChar char="•"/>
              <a:defRPr sz="1700">
                <a:solidFill>
                  <a:schemeClr val="dk1"/>
                </a:solidFill>
              </a:defRPr>
            </a:lvl3pPr>
            <a:lvl4pPr indent="-227012" marL="912812">
              <a:lnSpc>
                <a:spcPct val="100000"/>
              </a:lnSpc>
              <a:spcBef>
                <a:spcPct val="0"/>
              </a:spcBef>
              <a:spcAft>
                <a:spcPct val="50000"/>
              </a:spcAft>
              <a:buClr>
                <a:schemeClr val="accent1"/>
              </a:buClr>
              <a:buChar char="–"/>
              <a:defRPr sz="1600">
                <a:solidFill>
                  <a:schemeClr val="dk1"/>
                </a:solidFill>
              </a:defRPr>
            </a:lvl4pPr>
            <a:lvl5pPr indent="-227012" marL="1141412">
              <a:lnSpc>
                <a:spcPct val="100000"/>
              </a:lnSpc>
              <a:spcBef>
                <a:spcPct val="0"/>
              </a:spcBef>
              <a:spcAft>
                <a:spcPct val="50000"/>
              </a:spcAft>
              <a:buClr>
                <a:schemeClr val="accent1"/>
              </a:buClr>
              <a:buChar char="•"/>
              <a:defRPr sz="1600">
                <a:solidFill>
                  <a:schemeClr val="dk1"/>
                </a:solidFill>
              </a:defRPr>
            </a:lvl5pPr>
          </a:lstStyle>
          <a:p>
            <a:pPr lvl="0">
              <a:lnSpc>
                <a:spcPct val="90000"/>
              </a:lnSpc>
            </a:pPr>
            <a:r>
              <a:rPr altLang="en-US" sz="1800" lang="en-US"/>
              <a:t>Manage day-to-day contractor transactions</a:t>
            </a:r>
          </a:p>
          <a:p>
            <a:pPr lvl="0">
              <a:lnSpc>
                <a:spcPct val="90000"/>
              </a:lnSpc>
            </a:pPr>
            <a:r>
              <a:rPr altLang="en-US" sz="1800" lang="en-US"/>
              <a:t>Contractor Procurement </a:t>
            </a:r>
          </a:p>
          <a:p>
            <a:pPr lvl="0">
              <a:lnSpc>
                <a:spcPct val="90000"/>
              </a:lnSpc>
            </a:pPr>
            <a:r>
              <a:rPr altLang="en-US" sz="1800" lang="en-US"/>
              <a:t>Engaged with the </a:t>
            </a:r>
            <a:r>
              <a:rPr altLang="en-US" sz="1800" lang="en-US"/>
              <a:t>ESM’s</a:t>
            </a:r>
          </a:p>
          <a:p>
            <a:pPr lvl="0">
              <a:lnSpc>
                <a:spcPct val="90000"/>
              </a:lnSpc>
            </a:pPr>
            <a:r>
              <a:rPr altLang="en-US" sz="1800" lang="en-US"/>
              <a:t>Customer Relationship Management</a:t>
            </a:r>
          </a:p>
          <a:p>
            <a:pPr lvl="0">
              <a:lnSpc>
                <a:spcPct val="90000"/>
              </a:lnSpc>
            </a:pPr>
            <a:r>
              <a:rPr altLang="en-US" sz="1800" lang="en-US"/>
              <a:t>Supplier Management (operational aspects)</a:t>
            </a:r>
          </a:p>
          <a:p>
            <a:pPr lvl="0">
              <a:lnSpc>
                <a:spcPct val="90000"/>
              </a:lnSpc>
            </a:pPr>
            <a:r>
              <a:rPr altLang="en-US" sz="1800" lang="en-US"/>
              <a:t>Contractor Relations</a:t>
            </a:r>
          </a:p>
          <a:p>
            <a:pPr lvl="0">
              <a:lnSpc>
                <a:spcPct val="90000"/>
              </a:lnSpc>
            </a:pPr>
            <a:r>
              <a:rPr altLang="en-US" sz="1800" lang="en-US"/>
              <a:t>Policy/Legal Facilitation</a:t>
            </a:r>
            <a:endParaRPr altLang="en-US" lang="zh-CN"/>
          </a:p>
          <a:p>
            <a:pPr lvl="0">
              <a:lnSpc>
                <a:spcPct val="90000"/>
              </a:lnSpc>
            </a:pPr>
            <a:r>
              <a:rPr altLang="en-US" sz="1800" lang="en-US"/>
              <a:t>Payment/Billing Facilitation</a:t>
            </a:r>
          </a:p>
          <a:p>
            <a:pPr lvl="0">
              <a:lnSpc>
                <a:spcPct val="90000"/>
              </a:lnSpc>
            </a:pPr>
            <a:r>
              <a:rPr altLang="en-US" sz="1800" lang="en-US"/>
              <a:t>Reporting/Metrics capturing</a:t>
            </a:r>
          </a:p>
          <a:p>
            <a:pPr lvl="0">
              <a:lnSpc>
                <a:spcPct val="90000"/>
              </a:lnSpc>
            </a:pPr>
            <a:r>
              <a:rPr altLang="en-US" sz="1800" lang="en-US"/>
              <a:t>Super-user</a:t>
            </a:r>
            <a:r>
              <a:rPr altLang="en" sz="1800" lang="en-US"/>
              <a:t> </a:t>
            </a:r>
            <a:r>
              <a:rPr altLang="en-US" sz="1800" lang="en-US"/>
              <a:t>to manage issue resolution and capture enhancement requests</a:t>
            </a:r>
            <a:endParaRPr altLang="en-US" lang="zh-CN"/>
          </a:p>
        </p:txBody>
      </p:sp>
      <p:pic>
        <p:nvPicPr>
          <p:cNvPr id="2097156" name=""/>
          <p:cNvPicPr>
            <a:picLocks/>
          </p:cNvPicPr>
          <p:nvPr>
            <p:ph sz="quarter" idx="2"/>
          </p:nvPr>
        </p:nvPicPr>
        <p:blipFill>
          <a:blip xmlns:r="http://schemas.openxmlformats.org/officeDocument/2006/relationships" r:embed="rId2"/>
          <a:srcRect l="0" t="0" r="0" b="0"/>
          <a:stretch>
            <a:fillRect/>
          </a:stretch>
        </p:blipFill>
        <p:spPr bwMode="auto">
          <a:xfrm rot="0">
            <a:off x="1008062" y="4171950"/>
            <a:ext cx="1676400" cy="1268412"/>
          </a:xfrm>
          <a:prstGeom prst="rect"/>
          <a:noFill/>
          <a:ln>
            <a:noFill/>
          </a:ln>
        </p:spPr>
      </p:pic>
      <p:sp>
        <p:nvSpPr>
          <p:cNvPr id="1048886" name=""/>
          <p:cNvSpPr/>
          <p:nvPr>
            <p:ph type="title" sz="full" idx="0"/>
          </p:nvPr>
        </p:nvSpPr>
        <p:spPr bwMode="gray">
          <a:xfrm rot="0">
            <a:off x="304800" y="609600"/>
            <a:ext cx="8610600" cy="600075"/>
          </a:xfrm>
          <a:prstGeom prst="rect"/>
          <a:noFill/>
          <a:ln>
            <a:noFill/>
          </a:ln>
        </p:spPr>
        <p:txBody>
          <a:bodyPr anchor="b" bIns="45720" lIns="45720" rIns="45720" tIns="45720" vert="horz"/>
          <a:lstStyle>
            <a:lvl1pPr algn="l" fontAlgn="base" indent="0" latinLnBrk="1" marL="0" rtl="0">
              <a:lnSpc>
                <a:spcPct val="100000"/>
              </a:lnSpc>
              <a:spcBef>
                <a:spcPct val="0"/>
              </a:spcBef>
              <a:spcAft>
                <a:spcPct val="0"/>
              </a:spcAft>
              <a:buFontTx/>
              <a:buNone/>
              <a:defRPr baseline="0" b="1" sz="2800" i="0" u="none">
                <a:solidFill>
                  <a:schemeClr val="lt1"/>
                </a:solidFill>
                <a:latin typeface="Arial" pitchFamily="0" charset="0"/>
                <a:sym typeface="Times New Roman" pitchFamily="18" charset="0"/>
              </a:defRPr>
            </a:lvl1pPr>
          </a:lstStyle>
          <a:p>
            <a:pPr lvl="0"/>
            <a:r>
              <a:rPr b="0" lang="en-US"/>
              <a:t>Day to day operations and customer service</a:t>
            </a:r>
          </a:p>
        </p:txBody>
      </p:sp>
    </p:spTree>
  </p:cSld>
  <p:clrMapOvr>
    <a:masterClrMapping/>
  </p:clrMapOvr>
  <p:transition spd="fast" advClick="1">
    <p:zoom dir="out"/>
  </p:transition>
  <p:timing/>
</p:sld>
</file>

<file path=ppt/slides/slide11.xml><?xml version="1.0" encoding="utf-8"?>
<p:sld xmlns:a="http://schemas.openxmlformats.org/drawingml/2006/main" xmlns:r="http://schemas.openxmlformats.org/officeDocument/2006/relationships" xmlns:p="http://schemas.openxmlformats.org/presentationml/2006/main" showMasterSp="1">
  <p:cSld>
    <p:spTree>
      <p:nvGrpSpPr>
        <p:cNvPr id="60" name=""/>
        <p:cNvGrpSpPr/>
        <p:nvPr/>
      </p:nvGrpSpPr>
      <p:grpSpPr>
        <a:xfrm rot="0">
          <a:off x="0" y="0"/>
          <a:ext cx="0" cy="0"/>
          <a:chOff x="0" y="0"/>
          <a:chExt cx="0" cy="0"/>
        </a:xfrm>
      </p:grpSpPr>
      <p:sp>
        <p:nvSpPr>
          <p:cNvPr id="1048917"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t>11</a:t>
            </a:fld>
            <a:endParaRPr sz="1000">
              <a:latin typeface="Arial" pitchFamily="0" charset="0"/>
            </a:endParaRPr>
          </a:p>
        </p:txBody>
      </p:sp>
      <p:sp>
        <p:nvSpPr>
          <p:cNvPr id="1048913" name=""/>
          <p:cNvSpPr/>
          <p:nvPr>
            <p:ph type="body" sz="half" idx="2"/>
          </p:nvPr>
        </p:nvSpPr>
        <p:spPr>
          <a:xfrm rot="0">
            <a:off x="4267200" y="1447800"/>
            <a:ext cx="4495800" cy="4953000"/>
          </a:xfrm>
          <a:prstGeom prst="rect"/>
          <a:noFill/>
          <a:ln>
            <a:noFill/>
          </a:ln>
        </p:spPr>
        <p:txBody>
          <a:bodyPr anchor="t" bIns="45720" lIns="91440" rIns="91440" tIns="45720" vert="horz"/>
          <a:lstStyle>
            <a:lvl1pPr indent="-228600" marL="228600">
              <a:lnSpc>
                <a:spcPct val="100000"/>
              </a:lnSpc>
              <a:spcBef>
                <a:spcPct val="0"/>
              </a:spcBef>
              <a:spcAft>
                <a:spcPct val="50000"/>
              </a:spcAft>
              <a:buClr>
                <a:schemeClr val="accent1"/>
              </a:buClr>
              <a:buChar char="•"/>
              <a:defRPr sz="1600">
                <a:solidFill>
                  <a:schemeClr val="dk1"/>
                </a:solidFill>
              </a:defRPr>
            </a:lvl1pPr>
            <a:lvl2pPr indent="-225425" marL="455612">
              <a:lnSpc>
                <a:spcPct val="100000"/>
              </a:lnSpc>
              <a:spcBef>
                <a:spcPct val="0"/>
              </a:spcBef>
              <a:spcAft>
                <a:spcPct val="50000"/>
              </a:spcAft>
              <a:buClr>
                <a:schemeClr val="accent1"/>
              </a:buClr>
              <a:buChar char="–"/>
              <a:defRPr sz="1400">
                <a:solidFill>
                  <a:schemeClr val="dk1"/>
                </a:solidFill>
              </a:defRPr>
            </a:lvl2pPr>
            <a:lvl3pPr indent="-227012" marL="684212">
              <a:lnSpc>
                <a:spcPct val="100000"/>
              </a:lnSpc>
              <a:spcBef>
                <a:spcPct val="0"/>
              </a:spcBef>
              <a:spcAft>
                <a:spcPct val="50000"/>
              </a:spcAft>
              <a:buClr>
                <a:schemeClr val="accent1"/>
              </a:buClr>
              <a:buChar char="•"/>
              <a:defRPr sz="1700">
                <a:solidFill>
                  <a:schemeClr val="dk1"/>
                </a:solidFill>
              </a:defRPr>
            </a:lvl3pPr>
            <a:lvl4pPr indent="-227012" marL="912812">
              <a:lnSpc>
                <a:spcPct val="100000"/>
              </a:lnSpc>
              <a:spcBef>
                <a:spcPct val="0"/>
              </a:spcBef>
              <a:spcAft>
                <a:spcPct val="50000"/>
              </a:spcAft>
              <a:buClr>
                <a:schemeClr val="accent1"/>
              </a:buClr>
              <a:buChar char="–"/>
              <a:defRPr sz="1600">
                <a:solidFill>
                  <a:schemeClr val="dk1"/>
                </a:solidFill>
              </a:defRPr>
            </a:lvl4pPr>
            <a:lvl5pPr indent="-227012" marL="1141412">
              <a:lnSpc>
                <a:spcPct val="100000"/>
              </a:lnSpc>
              <a:spcBef>
                <a:spcPct val="0"/>
              </a:spcBef>
              <a:spcAft>
                <a:spcPct val="50000"/>
              </a:spcAft>
              <a:buClr>
                <a:schemeClr val="accent1"/>
              </a:buClr>
              <a:buChar char="•"/>
              <a:defRPr sz="1600">
                <a:solidFill>
                  <a:schemeClr val="dk1"/>
                </a:solidFill>
              </a:defRPr>
            </a:lvl5pPr>
          </a:lstStyle>
          <a:p>
            <a:pPr lvl="0">
              <a:spcBef>
                <a:spcPct val="50000"/>
              </a:spcBef>
            </a:pPr>
            <a:r>
              <a:rPr sz="1800" lang="en-US"/>
              <a:t>Draft, negotiate and maintain new services agreements and exhibits</a:t>
            </a:r>
          </a:p>
          <a:p>
            <a:pPr lvl="0">
              <a:spcBef>
                <a:spcPct val="50000"/>
              </a:spcBef>
            </a:pPr>
            <a:r>
              <a:rPr sz="1800" lang="en-US"/>
              <a:t>Review pre-existing agreements and assess risks (i.e. non-Cx supplier MSA's)</a:t>
            </a:r>
          </a:p>
          <a:p>
            <a:pPr lvl="0">
              <a:spcBef>
                <a:spcPct val="50000"/>
              </a:spcBef>
            </a:pPr>
            <a:r>
              <a:rPr sz="1800" lang="en-US"/>
              <a:t>Mitigate legal risk to</a:t>
            </a:r>
            <a:r>
              <a:rPr altLang="en" sz="1800" lang="en-US"/>
              <a:t> </a:t>
            </a:r>
            <a:r>
              <a:rPr altLang="en" sz="1800" lang="en-US"/>
              <a:t>t</a:t>
            </a:r>
            <a:r>
              <a:rPr altLang="en" sz="1800" lang="en-US"/>
              <a:t>h</a:t>
            </a:r>
            <a:r>
              <a:rPr altLang="en" sz="1800" lang="en-US"/>
              <a:t>e</a:t>
            </a:r>
            <a:r>
              <a:rPr altLang="en" sz="1800" lang="en-US"/>
              <a:t> </a:t>
            </a:r>
            <a:r>
              <a:rPr altLang="en" sz="1800" lang="en-US"/>
              <a:t>c</a:t>
            </a:r>
            <a:r>
              <a:rPr altLang="en" sz="1800" lang="en-US"/>
              <a:t>o</a:t>
            </a:r>
            <a:r>
              <a:rPr altLang="en" sz="1800" lang="en-US"/>
              <a:t>m</a:t>
            </a:r>
            <a:r>
              <a:rPr altLang="en" sz="1800" lang="en-US"/>
              <a:t>p</a:t>
            </a:r>
            <a:r>
              <a:rPr altLang="en" sz="1800" lang="en-US"/>
              <a:t>a</a:t>
            </a:r>
            <a:r>
              <a:rPr altLang="en" sz="1800" lang="en-US"/>
              <a:t>n</a:t>
            </a:r>
            <a:r>
              <a:rPr altLang="en" sz="1800" lang="en-US"/>
              <a:t>y</a:t>
            </a:r>
            <a:endParaRPr altLang="en-US" lang="zh-CN"/>
          </a:p>
          <a:p>
            <a:pPr lvl="0">
              <a:lnSpc>
                <a:spcPct val="80000"/>
              </a:lnSpc>
            </a:pPr>
            <a:r>
              <a:rPr sz="1800" lang="en-US"/>
              <a:t>Educate </a:t>
            </a:r>
            <a:r>
              <a:rPr altLang="en" sz="1800" lang="en-US"/>
              <a:t>C</a:t>
            </a:r>
            <a:r>
              <a:rPr altLang="en" sz="1800" lang="en-US"/>
              <a:t>o</a:t>
            </a:r>
            <a:r>
              <a:rPr altLang="en" sz="1800" lang="en-US"/>
              <a:t>m</a:t>
            </a:r>
            <a:r>
              <a:rPr altLang="en" sz="1800" lang="en-US"/>
              <a:t>p</a:t>
            </a:r>
            <a:r>
              <a:rPr altLang="en" sz="1800" lang="en-US"/>
              <a:t>a</a:t>
            </a:r>
            <a:r>
              <a:rPr altLang="en" sz="1800" lang="en-US"/>
              <a:t>n</a:t>
            </a:r>
            <a:r>
              <a:rPr altLang="en" sz="1800" lang="en-US"/>
              <a:t>y</a:t>
            </a:r>
            <a:r>
              <a:rPr sz="1800" lang="en-US"/>
              <a:t> executives and CPS team in legal and risk management issues related to the use of contractors</a:t>
            </a:r>
            <a:endParaRPr altLang="en-US" lang="zh-CN"/>
          </a:p>
          <a:p>
            <a:pPr lvl="0">
              <a:spcBef>
                <a:spcPct val="50000"/>
              </a:spcBef>
            </a:pPr>
            <a:r>
              <a:rPr sz="1800" lang="en-US"/>
              <a:t>Maintain MSA's and provide template when appropriate</a:t>
            </a:r>
          </a:p>
          <a:p>
            <a:pPr lvl="0">
              <a:spcBef>
                <a:spcPct val="50000"/>
              </a:spcBef>
            </a:pPr>
            <a:r>
              <a:rPr sz="1800" lang="en-US"/>
              <a:t>Maintaining a database where agreement information is housed</a:t>
            </a:r>
          </a:p>
        </p:txBody>
      </p:sp>
      <p:sp>
        <p:nvSpPr>
          <p:cNvPr id="1048914" name=""/>
          <p:cNvSpPr/>
          <p:nvPr>
            <p:ph type="title" sz="full" idx="0"/>
          </p:nvPr>
        </p:nvSpPr>
        <p:spPr bwMode="gray">
          <a:xfrm rot="0">
            <a:off x="304800" y="609600"/>
            <a:ext cx="8610600" cy="600075"/>
          </a:xfrm>
          <a:prstGeom prst="rect"/>
          <a:noFill/>
          <a:ln>
            <a:noFill/>
          </a:ln>
        </p:spPr>
        <p:txBody>
          <a:bodyPr anchor="b" bIns="45720" lIns="45720" rIns="45720" tIns="45720" vert="horz"/>
          <a:lstStyle>
            <a:lvl1pPr algn="l" fontAlgn="base" indent="0" latinLnBrk="1" marL="0" rtl="0">
              <a:lnSpc>
                <a:spcPct val="100000"/>
              </a:lnSpc>
              <a:spcBef>
                <a:spcPct val="0"/>
              </a:spcBef>
              <a:spcAft>
                <a:spcPct val="0"/>
              </a:spcAft>
              <a:buFontTx/>
              <a:buNone/>
              <a:defRPr baseline="0" b="1" sz="2800" i="0" u="none">
                <a:solidFill>
                  <a:schemeClr val="lt1"/>
                </a:solidFill>
                <a:latin typeface="Arial" pitchFamily="0" charset="0"/>
                <a:sym typeface="Times New Roman" pitchFamily="18" charset="0"/>
              </a:defRPr>
            </a:lvl1pPr>
          </a:lstStyle>
          <a:p>
            <a:pPr lvl="0"/>
            <a:r>
              <a:rPr b="0" lang="en-US"/>
              <a:t>Dedicated Legal support</a:t>
            </a:r>
          </a:p>
        </p:txBody>
      </p:sp>
    </p:spTree>
  </p:cSld>
  <p:clrMapOvr>
    <a:masterClrMapping/>
  </p:clrMapOvr>
  <p:transition spd="fast" advClick="1">
    <p:zoom dir="out"/>
  </p:transition>
  <p:timing/>
</p:sld>
</file>

<file path=ppt/slides/slide12.xml><?xml version="1.0" encoding="utf-8"?>
<p:sld xmlns:a="http://schemas.openxmlformats.org/drawingml/2006/main" xmlns:r="http://schemas.openxmlformats.org/officeDocument/2006/relationships" xmlns:p="http://schemas.openxmlformats.org/presentationml/2006/main" showMasterSp="1">
  <p:cSld>
    <p:spTree>
      <p:nvGrpSpPr>
        <p:cNvPr id="63" name=""/>
        <p:cNvGrpSpPr/>
        <p:nvPr/>
      </p:nvGrpSpPr>
      <p:grpSpPr>
        <a:xfrm rot="0">
          <a:off x="0" y="0"/>
          <a:ext cx="0" cy="0"/>
          <a:chOff x="0" y="0"/>
          <a:chExt cx="0" cy="0"/>
        </a:xfrm>
      </p:grpSpPr>
      <p:sp>
        <p:nvSpPr>
          <p:cNvPr id="1048949"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t>12</a:t>
            </a:fld>
            <a:endParaRPr sz="1000">
              <a:latin typeface="Arial" pitchFamily="0" charset="0"/>
            </a:endParaRPr>
          </a:p>
        </p:txBody>
      </p:sp>
      <p:sp>
        <p:nvSpPr>
          <p:cNvPr id="1048920" name=""/>
          <p:cNvSpPr txBox="1"/>
          <p:nvPr/>
        </p:nvSpPr>
        <p:spPr>
          <a:xfrm rot="0">
            <a:off x="228600" y="4419600"/>
            <a:ext cx="8382000" cy="2225041"/>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eaLnBrk="1" hangingPunct="1" indent="-234950" latinLnBrk="1" lvl="0" marL="234950">
              <a:buFontTx/>
              <a:buChar char="•"/>
            </a:pPr>
            <a:r>
              <a:rPr sz="1800" lang="en-US">
                <a:latin typeface="Arial" pitchFamily="0" charset="0"/>
              </a:rPr>
              <a:t>When adoption identifies new opportunities with existing supplier requirements, engage sourcing</a:t>
            </a:r>
          </a:p>
          <a:p>
            <a:pPr eaLnBrk="1" hangingPunct="1" indent="-234950" latinLnBrk="1" lvl="0" marL="234950">
              <a:buFontTx/>
              <a:buChar char="•"/>
            </a:pPr>
            <a:r>
              <a:rPr sz="1800" lang="en-US">
                <a:latin typeface="Arial" pitchFamily="0" charset="0"/>
              </a:rPr>
              <a:t>Sourcing to support Adoption discussions with new targets to bring credibility to the supplier management and negotiation components</a:t>
            </a:r>
          </a:p>
          <a:p>
            <a:pPr eaLnBrk="1" hangingPunct="1" indent="-234950" latinLnBrk="1" lvl="0" marL="234950">
              <a:buFontTx/>
              <a:buChar char="•"/>
            </a:pPr>
            <a:r>
              <a:rPr sz="1800" lang="en-US">
                <a:latin typeface="Arial" pitchFamily="0" charset="0"/>
              </a:rPr>
              <a:t>Sourcing would review one-off contracts identified through adoption activities and make the decisions on the right approach – contract with suppliers, sub-tier through Cx, etc.</a:t>
            </a:r>
          </a:p>
          <a:p>
            <a:pPr eaLnBrk="1" hangingPunct="1" indent="-234950" latinLnBrk="1" lvl="0" marL="234950">
              <a:buFontTx/>
              <a:buChar char="•"/>
            </a:pPr>
            <a:r>
              <a:rPr sz="1800" lang="en-US">
                <a:latin typeface="Arial" pitchFamily="0" charset="0"/>
              </a:rPr>
              <a:t>Look for additional input and required support from the Adoption team</a:t>
            </a:r>
          </a:p>
        </p:txBody>
      </p:sp>
      <p:sp>
        <p:nvSpPr>
          <p:cNvPr id="1048921" name=""/>
          <p:cNvSpPr/>
          <p:nvPr/>
        </p:nvSpPr>
        <p:spPr bwMode="gray">
          <a:xfrm rot="0">
            <a:off x="304800" y="609600"/>
            <a:ext cx="8610600" cy="600075"/>
          </a:xfrm>
          <a:prstGeom prst="rect"/>
          <a:noFill/>
          <a:ln>
            <a:noFill/>
          </a:ln>
        </p:spPr>
        <p:txBody>
          <a:bodyPr anchor="b" bIns="45720" lIns="45720" rIns="45720" tIns="45720" vert="horz"/>
          <a:lstStyle>
            <a:lvl1pPr algn="l" fontAlgn="base" indent="0" latinLnBrk="1" marL="0" rtl="0">
              <a:lnSpc>
                <a:spcPct val="100000"/>
              </a:lnSpc>
              <a:spcBef>
                <a:spcPct val="0"/>
              </a:spcBef>
              <a:spcAft>
                <a:spcPct val="0"/>
              </a:spcAft>
              <a:buFontTx/>
              <a:buNone/>
              <a:defRPr baseline="0" b="1" sz="2800" i="0" u="none">
                <a:solidFill>
                  <a:schemeClr val="lt1"/>
                </a:solidFill>
                <a:latin typeface="Arial" pitchFamily="0" charset="0"/>
                <a:sym typeface="Times New Roman" pitchFamily="18" charset="0"/>
              </a:defRPr>
            </a:lvl1pPr>
          </a:lstStyle>
          <a:p>
            <a:pPr lvl="0"/>
            <a:r>
              <a:rPr b="0" lang="en-US"/>
              <a:t>Adoption teaming with Sourcing</a:t>
            </a:r>
          </a:p>
        </p:txBody>
      </p:sp>
      <p:grpSp>
        <p:nvGrpSpPr>
          <p:cNvPr id="64" name=""/>
          <p:cNvGrpSpPr/>
          <p:nvPr/>
        </p:nvGrpSpPr>
        <p:grpSpPr>
          <a:xfrm rot="0">
            <a:off x="1614487" y="1416050"/>
            <a:ext cx="5610225" cy="3113087"/>
            <a:chOff x="1017" y="892"/>
            <a:chExt cx="3534" cy="1961"/>
          </a:xfrm>
        </p:grpSpPr>
        <p:sp>
          <p:nvSpPr>
            <p:cNvPr id="1048922" name=""/>
            <p:cNvSpPr/>
            <p:nvPr/>
          </p:nvSpPr>
          <p:spPr>
            <a:xfrm rot="0">
              <a:off x="1078" y="951"/>
              <a:ext cx="1824" cy="1902"/>
            </a:xfrm>
            <a:custGeom>
              <a:avLst/>
              <a:ahLst/>
              <a:rect l="0" t="0" r="r" b="b"/>
              <a:pathLst>
                <a:path w="5797" h="6174">
                  <a:moveTo>
                    <a:pt x="5434" y="0"/>
                  </a:moveTo>
                  <a:lnTo>
                    <a:pt x="0" y="0"/>
                  </a:lnTo>
                  <a:lnTo>
                    <a:pt x="0" y="4935"/>
                  </a:lnTo>
                  <a:cubicBezTo>
                    <a:pt x="614" y="4571"/>
                    <a:pt x="1389" y="4628"/>
                    <a:pt x="1944" y="5077"/>
                  </a:cubicBezTo>
                  <a:cubicBezTo>
                    <a:pt x="1784" y="5435"/>
                    <a:pt x="1945" y="5855"/>
                    <a:pt x="2303" y="6014"/>
                  </a:cubicBezTo>
                  <a:cubicBezTo>
                    <a:pt x="2660" y="6174"/>
                    <a:pt x="3080" y="6013"/>
                    <a:pt x="3240" y="5655"/>
                  </a:cubicBezTo>
                  <a:cubicBezTo>
                    <a:pt x="3322" y="5471"/>
                    <a:pt x="3322" y="5261"/>
                    <a:pt x="3240" y="5077"/>
                  </a:cubicBezTo>
                  <a:cubicBezTo>
                    <a:pt x="3876" y="4853"/>
                    <a:pt x="4575" y="4891"/>
                    <a:pt x="5184" y="5183"/>
                  </a:cubicBezTo>
                  <a:lnTo>
                    <a:pt x="5184" y="5183"/>
                  </a:lnTo>
                  <a:lnTo>
                    <a:pt x="5185" y="5183"/>
                  </a:lnTo>
                  <a:cubicBezTo>
                    <a:pt x="5477" y="4575"/>
                    <a:pt x="5515" y="3876"/>
                    <a:pt x="5291" y="3240"/>
                  </a:cubicBezTo>
                  <a:cubicBezTo>
                    <a:pt x="4933" y="3399"/>
                    <a:pt x="4514" y="3238"/>
                    <a:pt x="4354" y="2881"/>
                  </a:cubicBezTo>
                  <a:cubicBezTo>
                    <a:pt x="4194" y="2523"/>
                    <a:pt x="4355" y="2103"/>
                    <a:pt x="4713" y="1944"/>
                  </a:cubicBezTo>
                  <a:cubicBezTo>
                    <a:pt x="4897" y="1862"/>
                    <a:pt x="5107" y="1862"/>
                    <a:pt x="5291" y="1944"/>
                  </a:cubicBezTo>
                  <a:cubicBezTo>
                    <a:pt x="5740" y="1389"/>
                    <a:pt x="5797" y="614"/>
                    <a:pt x="5434" y="0"/>
                  </a:cubicBezTo>
                </a:path>
              </a:pathLst>
            </a:custGeom>
            <a:solidFill>
              <a:srgbClr val="FFFFFF"/>
            </a:solidFill>
            <a:ln w="0" cap="flat" cmpd="sng">
              <a:solidFill>
                <a:srgbClr val="000000">
                  <a:alpha val="100000"/>
                </a:srgbClr>
              </a:solidFill>
              <a:prstDash val="solid"/>
              <a:round/>
            </a:ln>
          </p:spPr>
        </p:sp>
        <p:sp>
          <p:nvSpPr>
            <p:cNvPr id="1048923" name=""/>
            <p:cNvSpPr/>
            <p:nvPr/>
          </p:nvSpPr>
          <p:spPr>
            <a:xfrm rot="0">
              <a:off x="1078" y="951"/>
              <a:ext cx="1824" cy="1902"/>
            </a:xfrm>
            <a:custGeom>
              <a:avLst/>
              <a:ahLst/>
              <a:rect l="0" t="0" r="r" b="b"/>
              <a:pathLst>
                <a:path w="5797" h="6174">
                  <a:moveTo>
                    <a:pt x="5434" y="0"/>
                  </a:moveTo>
                  <a:lnTo>
                    <a:pt x="0" y="0"/>
                  </a:lnTo>
                  <a:lnTo>
                    <a:pt x="0" y="4935"/>
                  </a:lnTo>
                  <a:cubicBezTo>
                    <a:pt x="614" y="4571"/>
                    <a:pt x="1389" y="4628"/>
                    <a:pt x="1944" y="5077"/>
                  </a:cubicBezTo>
                  <a:cubicBezTo>
                    <a:pt x="1784" y="5435"/>
                    <a:pt x="1945" y="5855"/>
                    <a:pt x="2303" y="6014"/>
                  </a:cubicBezTo>
                  <a:cubicBezTo>
                    <a:pt x="2660" y="6174"/>
                    <a:pt x="3080" y="6013"/>
                    <a:pt x="3240" y="5655"/>
                  </a:cubicBezTo>
                  <a:cubicBezTo>
                    <a:pt x="3322" y="5471"/>
                    <a:pt x="3322" y="5261"/>
                    <a:pt x="3240" y="5077"/>
                  </a:cubicBezTo>
                  <a:cubicBezTo>
                    <a:pt x="3876" y="4853"/>
                    <a:pt x="4575" y="4891"/>
                    <a:pt x="5184" y="5183"/>
                  </a:cubicBezTo>
                  <a:lnTo>
                    <a:pt x="5184" y="5183"/>
                  </a:lnTo>
                  <a:lnTo>
                    <a:pt x="5185" y="5183"/>
                  </a:lnTo>
                  <a:cubicBezTo>
                    <a:pt x="5477" y="4575"/>
                    <a:pt x="5515" y="3876"/>
                    <a:pt x="5291" y="3240"/>
                  </a:cubicBezTo>
                  <a:cubicBezTo>
                    <a:pt x="4933" y="3399"/>
                    <a:pt x="4514" y="3238"/>
                    <a:pt x="4354" y="2881"/>
                  </a:cubicBezTo>
                  <a:cubicBezTo>
                    <a:pt x="4194" y="2523"/>
                    <a:pt x="4355" y="2103"/>
                    <a:pt x="4713" y="1944"/>
                  </a:cubicBezTo>
                  <a:cubicBezTo>
                    <a:pt x="4897" y="1862"/>
                    <a:pt x="5107" y="1862"/>
                    <a:pt x="5291" y="1944"/>
                  </a:cubicBezTo>
                  <a:cubicBezTo>
                    <a:pt x="5740" y="1389"/>
                    <a:pt x="5797" y="614"/>
                    <a:pt x="5434" y="0"/>
                  </a:cubicBezTo>
                </a:path>
              </a:pathLst>
            </a:custGeom>
            <a:noFill/>
            <a:ln w="3175" cap="rnd" cmpd="sng">
              <a:solidFill>
                <a:srgbClr val="FFFFFF">
                  <a:alpha val="100000"/>
                </a:srgbClr>
              </a:solidFill>
              <a:prstDash val="solid"/>
              <a:round/>
            </a:ln>
          </p:spPr>
        </p:sp>
        <p:sp>
          <p:nvSpPr>
            <p:cNvPr id="1048924" name=""/>
            <p:cNvSpPr/>
            <p:nvPr/>
          </p:nvSpPr>
          <p:spPr>
            <a:xfrm rot="0">
              <a:off x="1017" y="892"/>
              <a:ext cx="1824" cy="1902"/>
            </a:xfrm>
            <a:custGeom>
              <a:avLst/>
              <a:ahLst/>
              <a:rect l="0" t="0" r="r" b="b"/>
              <a:pathLst>
                <a:path w="5797" h="6174">
                  <a:moveTo>
                    <a:pt x="5434" y="0"/>
                  </a:moveTo>
                  <a:lnTo>
                    <a:pt x="0" y="0"/>
                  </a:lnTo>
                  <a:lnTo>
                    <a:pt x="0" y="4935"/>
                  </a:lnTo>
                  <a:cubicBezTo>
                    <a:pt x="614" y="4571"/>
                    <a:pt x="1389" y="4628"/>
                    <a:pt x="1944" y="5077"/>
                  </a:cubicBezTo>
                  <a:cubicBezTo>
                    <a:pt x="1784" y="5435"/>
                    <a:pt x="1945" y="5855"/>
                    <a:pt x="2303" y="6014"/>
                  </a:cubicBezTo>
                  <a:cubicBezTo>
                    <a:pt x="2660" y="6174"/>
                    <a:pt x="3080" y="6013"/>
                    <a:pt x="3240" y="5655"/>
                  </a:cubicBezTo>
                  <a:cubicBezTo>
                    <a:pt x="3322" y="5471"/>
                    <a:pt x="3322" y="5261"/>
                    <a:pt x="3240" y="5077"/>
                  </a:cubicBezTo>
                  <a:cubicBezTo>
                    <a:pt x="3876" y="4853"/>
                    <a:pt x="4575" y="4891"/>
                    <a:pt x="5184" y="5183"/>
                  </a:cubicBezTo>
                  <a:lnTo>
                    <a:pt x="5184" y="5183"/>
                  </a:lnTo>
                  <a:lnTo>
                    <a:pt x="5185" y="5183"/>
                  </a:lnTo>
                  <a:cubicBezTo>
                    <a:pt x="5477" y="4575"/>
                    <a:pt x="5515" y="3876"/>
                    <a:pt x="5291" y="3240"/>
                  </a:cubicBezTo>
                  <a:cubicBezTo>
                    <a:pt x="4933" y="3399"/>
                    <a:pt x="4514" y="3238"/>
                    <a:pt x="4354" y="2881"/>
                  </a:cubicBezTo>
                  <a:cubicBezTo>
                    <a:pt x="4194" y="2523"/>
                    <a:pt x="4355" y="2103"/>
                    <a:pt x="4713" y="1944"/>
                  </a:cubicBezTo>
                  <a:cubicBezTo>
                    <a:pt x="4897" y="1862"/>
                    <a:pt x="5107" y="1862"/>
                    <a:pt x="5291" y="1944"/>
                  </a:cubicBezTo>
                  <a:cubicBezTo>
                    <a:pt x="5740" y="1389"/>
                    <a:pt x="5797" y="614"/>
                    <a:pt x="5434" y="0"/>
                  </a:cubicBezTo>
                </a:path>
              </a:pathLst>
            </a:custGeom>
            <a:solidFill>
              <a:srgbClr val="00FF00"/>
            </a:solidFill>
            <a:ln w="0" cap="flat" cmpd="sng">
              <a:solidFill>
                <a:srgbClr val="000000">
                  <a:alpha val="100000"/>
                </a:srgbClr>
              </a:solidFill>
              <a:prstDash val="solid"/>
              <a:round/>
            </a:ln>
          </p:spPr>
        </p:sp>
        <p:sp>
          <p:nvSpPr>
            <p:cNvPr id="1048925" name=""/>
            <p:cNvSpPr/>
            <p:nvPr/>
          </p:nvSpPr>
          <p:spPr>
            <a:xfrm rot="0">
              <a:off x="1017" y="892"/>
              <a:ext cx="1824" cy="1902"/>
            </a:xfrm>
            <a:custGeom>
              <a:avLst/>
              <a:ahLst/>
              <a:rect l="0" t="0" r="r" b="b"/>
              <a:pathLst>
                <a:path w="5797" h="6174">
                  <a:moveTo>
                    <a:pt x="5434" y="0"/>
                  </a:moveTo>
                  <a:lnTo>
                    <a:pt x="0" y="0"/>
                  </a:lnTo>
                  <a:lnTo>
                    <a:pt x="0" y="4935"/>
                  </a:lnTo>
                  <a:cubicBezTo>
                    <a:pt x="614" y="4571"/>
                    <a:pt x="1389" y="4628"/>
                    <a:pt x="1944" y="5077"/>
                  </a:cubicBezTo>
                  <a:cubicBezTo>
                    <a:pt x="1784" y="5435"/>
                    <a:pt x="1945" y="5855"/>
                    <a:pt x="2303" y="6014"/>
                  </a:cubicBezTo>
                  <a:cubicBezTo>
                    <a:pt x="2660" y="6174"/>
                    <a:pt x="3080" y="6013"/>
                    <a:pt x="3240" y="5655"/>
                  </a:cubicBezTo>
                  <a:cubicBezTo>
                    <a:pt x="3322" y="5471"/>
                    <a:pt x="3322" y="5261"/>
                    <a:pt x="3240" y="5077"/>
                  </a:cubicBezTo>
                  <a:cubicBezTo>
                    <a:pt x="3876" y="4853"/>
                    <a:pt x="4575" y="4891"/>
                    <a:pt x="5184" y="5183"/>
                  </a:cubicBezTo>
                  <a:lnTo>
                    <a:pt x="5184" y="5183"/>
                  </a:lnTo>
                  <a:lnTo>
                    <a:pt x="5185" y="5183"/>
                  </a:lnTo>
                  <a:cubicBezTo>
                    <a:pt x="5477" y="4575"/>
                    <a:pt x="5515" y="3876"/>
                    <a:pt x="5291" y="3240"/>
                  </a:cubicBezTo>
                  <a:cubicBezTo>
                    <a:pt x="4933" y="3399"/>
                    <a:pt x="4514" y="3238"/>
                    <a:pt x="4354" y="2881"/>
                  </a:cubicBezTo>
                  <a:cubicBezTo>
                    <a:pt x="4194" y="2523"/>
                    <a:pt x="4355" y="2103"/>
                    <a:pt x="4713" y="1944"/>
                  </a:cubicBezTo>
                  <a:cubicBezTo>
                    <a:pt x="4897" y="1862"/>
                    <a:pt x="5107" y="1862"/>
                    <a:pt x="5291" y="1944"/>
                  </a:cubicBezTo>
                  <a:cubicBezTo>
                    <a:pt x="5740" y="1389"/>
                    <a:pt x="5797" y="614"/>
                    <a:pt x="5434" y="0"/>
                  </a:cubicBezTo>
                </a:path>
              </a:pathLst>
            </a:custGeom>
            <a:noFill/>
            <a:ln w="3175" cap="rnd" cmpd="sng">
              <a:solidFill>
                <a:srgbClr val="000000">
                  <a:alpha val="100000"/>
                </a:srgbClr>
              </a:solidFill>
              <a:prstDash val="solid"/>
              <a:round/>
            </a:ln>
          </p:spPr>
        </p:sp>
        <p:sp>
          <p:nvSpPr>
            <p:cNvPr id="1048926" name=""/>
            <p:cNvSpPr/>
            <p:nvPr/>
          </p:nvSpPr>
          <p:spPr>
            <a:xfrm rot="0">
              <a:off x="1516" y="918"/>
              <a:ext cx="585" cy="144"/>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500" lang="en-US">
                  <a:solidFill>
                    <a:srgbClr val="000000"/>
                  </a:solidFill>
                  <a:latin typeface="Arial" pitchFamily="0" charset="0"/>
                </a:rPr>
                <a:t>ADOPTION</a:t>
              </a:r>
            </a:p>
          </p:txBody>
        </p:sp>
        <p:sp>
          <p:nvSpPr>
            <p:cNvPr id="1048927" name=""/>
            <p:cNvSpPr/>
            <p:nvPr/>
          </p:nvSpPr>
          <p:spPr>
            <a:xfrm rot="0">
              <a:off x="1094" y="1055"/>
              <a:ext cx="1304"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Strategic team to identify and facilitate </a:t>
              </a:r>
            </a:p>
          </p:txBody>
        </p:sp>
        <p:sp>
          <p:nvSpPr>
            <p:cNvPr id="1048928" name=""/>
            <p:cNvSpPr/>
            <p:nvPr/>
          </p:nvSpPr>
          <p:spPr>
            <a:xfrm rot="0">
              <a:off x="1139" y="1154"/>
              <a:ext cx="608"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the process of on</a:t>
              </a:r>
            </a:p>
          </p:txBody>
        </p:sp>
        <p:sp>
          <p:nvSpPr>
            <p:cNvPr id="1048929" name=""/>
            <p:cNvSpPr/>
            <p:nvPr/>
          </p:nvSpPr>
          <p:spPr>
            <a:xfrm rot="0">
              <a:off x="1808" y="1154"/>
              <a:ext cx="25"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a:t>
              </a:r>
            </a:p>
          </p:txBody>
        </p:sp>
        <p:sp>
          <p:nvSpPr>
            <p:cNvPr id="1048930" name=""/>
            <p:cNvSpPr/>
            <p:nvPr/>
          </p:nvSpPr>
          <p:spPr>
            <a:xfrm rot="0">
              <a:off x="1839" y="1154"/>
              <a:ext cx="640"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boarding new and </a:t>
              </a:r>
            </a:p>
          </p:txBody>
        </p:sp>
        <p:sp>
          <p:nvSpPr>
            <p:cNvPr id="1048931" name=""/>
            <p:cNvSpPr/>
            <p:nvPr/>
          </p:nvSpPr>
          <p:spPr>
            <a:xfrm rot="0">
              <a:off x="1068" y="1248"/>
              <a:ext cx="1368"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existing project teams to the Contractor </a:t>
              </a:r>
            </a:p>
          </p:txBody>
        </p:sp>
        <p:sp>
          <p:nvSpPr>
            <p:cNvPr id="1048932" name=""/>
            <p:cNvSpPr/>
            <p:nvPr/>
          </p:nvSpPr>
          <p:spPr>
            <a:xfrm rot="0">
              <a:off x="1642" y="1341"/>
              <a:ext cx="353"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Exchange</a:t>
              </a:r>
            </a:p>
          </p:txBody>
        </p:sp>
        <p:sp>
          <p:nvSpPr>
            <p:cNvPr id="1048933" name=""/>
            <p:cNvSpPr/>
            <p:nvPr/>
          </p:nvSpPr>
          <p:spPr>
            <a:xfrm rot="0">
              <a:off x="2608" y="892"/>
              <a:ext cx="1943" cy="1786"/>
            </a:xfrm>
            <a:custGeom>
              <a:avLst/>
              <a:ahLst/>
              <a:rect l="0" t="0" r="r" b="b"/>
              <a:pathLst>
                <a:path w="6175" h="5797">
                  <a:moveTo>
                    <a:pt x="6175" y="5434"/>
                  </a:moveTo>
                  <a:lnTo>
                    <a:pt x="6175" y="0"/>
                  </a:lnTo>
                  <a:lnTo>
                    <a:pt x="1239" y="0"/>
                  </a:lnTo>
                  <a:cubicBezTo>
                    <a:pt x="1603" y="614"/>
                    <a:pt x="1546" y="1389"/>
                    <a:pt x="1097" y="1944"/>
                  </a:cubicBezTo>
                  <a:cubicBezTo>
                    <a:pt x="739" y="1784"/>
                    <a:pt x="320" y="1945"/>
                    <a:pt x="160" y="2303"/>
                  </a:cubicBezTo>
                  <a:cubicBezTo>
                    <a:pt x="0" y="2660"/>
                    <a:pt x="161" y="3080"/>
                    <a:pt x="519" y="3240"/>
                  </a:cubicBezTo>
                  <a:cubicBezTo>
                    <a:pt x="703" y="3322"/>
                    <a:pt x="913" y="3322"/>
                    <a:pt x="1097" y="3240"/>
                  </a:cubicBezTo>
                  <a:cubicBezTo>
                    <a:pt x="1321" y="3876"/>
                    <a:pt x="1283" y="4575"/>
                    <a:pt x="991" y="5184"/>
                  </a:cubicBezTo>
                  <a:lnTo>
                    <a:pt x="991" y="5184"/>
                  </a:lnTo>
                  <a:lnTo>
                    <a:pt x="991" y="5185"/>
                  </a:lnTo>
                  <a:cubicBezTo>
                    <a:pt x="1599" y="5477"/>
                    <a:pt x="2298" y="5515"/>
                    <a:pt x="2935" y="5291"/>
                  </a:cubicBezTo>
                  <a:cubicBezTo>
                    <a:pt x="2775" y="4933"/>
                    <a:pt x="2936" y="4514"/>
                    <a:pt x="3294" y="4354"/>
                  </a:cubicBezTo>
                  <a:cubicBezTo>
                    <a:pt x="3651" y="4194"/>
                    <a:pt x="4071" y="4355"/>
                    <a:pt x="4231" y="4713"/>
                  </a:cubicBezTo>
                  <a:cubicBezTo>
                    <a:pt x="4313" y="4897"/>
                    <a:pt x="4313" y="5107"/>
                    <a:pt x="4231" y="5291"/>
                  </a:cubicBezTo>
                  <a:cubicBezTo>
                    <a:pt x="4785" y="5740"/>
                    <a:pt x="5561" y="5797"/>
                    <a:pt x="6175" y="5434"/>
                  </a:cubicBezTo>
                </a:path>
              </a:pathLst>
            </a:custGeom>
            <a:solidFill>
              <a:srgbClr val="FFFF00"/>
            </a:solidFill>
            <a:ln w="0" cap="flat" cmpd="sng">
              <a:solidFill>
                <a:srgbClr val="000000">
                  <a:alpha val="100000"/>
                </a:srgbClr>
              </a:solidFill>
              <a:prstDash val="solid"/>
              <a:round/>
            </a:ln>
          </p:spPr>
        </p:sp>
        <p:sp>
          <p:nvSpPr>
            <p:cNvPr id="1048934" name=""/>
            <p:cNvSpPr/>
            <p:nvPr/>
          </p:nvSpPr>
          <p:spPr>
            <a:xfrm rot="0">
              <a:off x="2608" y="892"/>
              <a:ext cx="1943" cy="1786"/>
            </a:xfrm>
            <a:custGeom>
              <a:avLst/>
              <a:ahLst/>
              <a:rect l="0" t="0" r="r" b="b"/>
              <a:pathLst>
                <a:path w="6175" h="5797">
                  <a:moveTo>
                    <a:pt x="6175" y="5434"/>
                  </a:moveTo>
                  <a:lnTo>
                    <a:pt x="6175" y="0"/>
                  </a:lnTo>
                  <a:lnTo>
                    <a:pt x="1239" y="0"/>
                  </a:lnTo>
                  <a:cubicBezTo>
                    <a:pt x="1603" y="614"/>
                    <a:pt x="1546" y="1389"/>
                    <a:pt x="1097" y="1944"/>
                  </a:cubicBezTo>
                  <a:cubicBezTo>
                    <a:pt x="739" y="1784"/>
                    <a:pt x="320" y="1945"/>
                    <a:pt x="160" y="2303"/>
                  </a:cubicBezTo>
                  <a:cubicBezTo>
                    <a:pt x="0" y="2660"/>
                    <a:pt x="161" y="3080"/>
                    <a:pt x="519" y="3240"/>
                  </a:cubicBezTo>
                  <a:cubicBezTo>
                    <a:pt x="703" y="3322"/>
                    <a:pt x="913" y="3322"/>
                    <a:pt x="1097" y="3240"/>
                  </a:cubicBezTo>
                  <a:cubicBezTo>
                    <a:pt x="1321" y="3876"/>
                    <a:pt x="1283" y="4575"/>
                    <a:pt x="991" y="5184"/>
                  </a:cubicBezTo>
                  <a:lnTo>
                    <a:pt x="991" y="5184"/>
                  </a:lnTo>
                  <a:lnTo>
                    <a:pt x="991" y="5185"/>
                  </a:lnTo>
                  <a:cubicBezTo>
                    <a:pt x="1599" y="5477"/>
                    <a:pt x="2298" y="5515"/>
                    <a:pt x="2935" y="5291"/>
                  </a:cubicBezTo>
                  <a:cubicBezTo>
                    <a:pt x="2775" y="4933"/>
                    <a:pt x="2936" y="4514"/>
                    <a:pt x="3294" y="4354"/>
                  </a:cubicBezTo>
                  <a:cubicBezTo>
                    <a:pt x="3651" y="4194"/>
                    <a:pt x="4071" y="4355"/>
                    <a:pt x="4231" y="4713"/>
                  </a:cubicBezTo>
                  <a:cubicBezTo>
                    <a:pt x="4313" y="4897"/>
                    <a:pt x="4313" y="5107"/>
                    <a:pt x="4231" y="5291"/>
                  </a:cubicBezTo>
                  <a:cubicBezTo>
                    <a:pt x="4785" y="5740"/>
                    <a:pt x="5561" y="5797"/>
                    <a:pt x="6175" y="5434"/>
                  </a:cubicBezTo>
                </a:path>
              </a:pathLst>
            </a:custGeom>
            <a:noFill/>
            <a:ln w="3175" cap="rnd" cmpd="sng">
              <a:solidFill>
                <a:srgbClr val="000000">
                  <a:alpha val="100000"/>
                </a:srgbClr>
              </a:solidFill>
              <a:prstDash val="solid"/>
              <a:round/>
            </a:ln>
          </p:spPr>
        </p:sp>
        <p:sp>
          <p:nvSpPr>
            <p:cNvPr id="1048935" name=""/>
            <p:cNvSpPr/>
            <p:nvPr/>
          </p:nvSpPr>
          <p:spPr>
            <a:xfrm rot="0">
              <a:off x="3409" y="1288"/>
              <a:ext cx="992" cy="144"/>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500" lang="en-US">
                  <a:solidFill>
                    <a:srgbClr val="000000"/>
                  </a:solidFill>
                  <a:latin typeface="Arial" pitchFamily="0" charset="0"/>
                </a:rPr>
                <a:t>CATEGORY MGMT</a:t>
              </a:r>
            </a:p>
          </p:txBody>
        </p:sp>
        <p:sp>
          <p:nvSpPr>
            <p:cNvPr id="1048936" name=""/>
            <p:cNvSpPr/>
            <p:nvPr/>
          </p:nvSpPr>
          <p:spPr>
            <a:xfrm rot="0">
              <a:off x="2981" y="1425"/>
              <a:ext cx="1360"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Team of sourcing experts with industry </a:t>
              </a:r>
            </a:p>
          </p:txBody>
        </p:sp>
        <p:sp>
          <p:nvSpPr>
            <p:cNvPr id="1048937" name=""/>
            <p:cNvSpPr/>
            <p:nvPr/>
          </p:nvSpPr>
          <p:spPr>
            <a:xfrm rot="0">
              <a:off x="3047" y="1524"/>
              <a:ext cx="1241"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knowledge and experience to select </a:t>
              </a:r>
            </a:p>
          </p:txBody>
        </p:sp>
        <p:sp>
          <p:nvSpPr>
            <p:cNvPr id="1048938" name=""/>
            <p:cNvSpPr/>
            <p:nvPr/>
          </p:nvSpPr>
          <p:spPr>
            <a:xfrm rot="0">
              <a:off x="3047" y="1617"/>
              <a:ext cx="1241"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suppliers and negotiate competitive </a:t>
              </a:r>
            </a:p>
          </p:txBody>
        </p:sp>
        <p:sp>
          <p:nvSpPr>
            <p:cNvPr id="1048939" name=""/>
            <p:cNvSpPr/>
            <p:nvPr/>
          </p:nvSpPr>
          <p:spPr>
            <a:xfrm rot="0">
              <a:off x="3344" y="1711"/>
              <a:ext cx="705"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terms with suppliers</a:t>
              </a:r>
            </a:p>
          </p:txBody>
        </p:sp>
        <p:sp>
          <p:nvSpPr>
            <p:cNvPr id="1048940" name=""/>
            <p:cNvSpPr/>
            <p:nvPr/>
          </p:nvSpPr>
          <p:spPr>
            <a:xfrm rot="0">
              <a:off x="3495" y="1810"/>
              <a:ext cx="145" cy="88"/>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000" lang="en-US">
                  <a:solidFill>
                    <a:srgbClr val="000000"/>
                  </a:solidFill>
                  <a:latin typeface="Arial" pitchFamily="0" charset="0"/>
                </a:rPr>
                <a:t>Tele</a:t>
              </a:r>
            </a:p>
          </p:txBody>
        </p:sp>
        <p:sp>
          <p:nvSpPr>
            <p:cNvPr id="1048941" name=""/>
            <p:cNvSpPr/>
            <p:nvPr/>
          </p:nvSpPr>
          <p:spPr>
            <a:xfrm rot="0">
              <a:off x="3651" y="1810"/>
              <a:ext cx="24" cy="88"/>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000" lang="en-US">
                  <a:solidFill>
                    <a:srgbClr val="000000"/>
                  </a:solidFill>
                  <a:latin typeface="Arial" pitchFamily="0" charset="0"/>
                </a:rPr>
                <a:t>-</a:t>
              </a:r>
            </a:p>
          </p:txBody>
        </p:sp>
        <p:sp>
          <p:nvSpPr>
            <p:cNvPr id="1048942" name=""/>
            <p:cNvSpPr/>
            <p:nvPr/>
          </p:nvSpPr>
          <p:spPr>
            <a:xfrm rot="0">
              <a:off x="3681" y="1810"/>
              <a:ext cx="280" cy="88"/>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000" lang="en-US">
                  <a:solidFill>
                    <a:srgbClr val="000000"/>
                  </a:solidFill>
                  <a:latin typeface="Arial" pitchFamily="0" charset="0"/>
                </a:rPr>
                <a:t>services</a:t>
              </a:r>
            </a:p>
          </p:txBody>
        </p:sp>
        <p:sp>
          <p:nvSpPr>
            <p:cNvPr id="1048943" name=""/>
            <p:cNvSpPr/>
            <p:nvPr/>
          </p:nvSpPr>
          <p:spPr>
            <a:xfrm rot="0">
              <a:off x="3520" y="1903"/>
              <a:ext cx="432" cy="88"/>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000" lang="en-US">
                  <a:solidFill>
                    <a:srgbClr val="000000"/>
                  </a:solidFill>
                  <a:latin typeface="Arial" pitchFamily="0" charset="0"/>
                </a:rPr>
                <a:t>Spot Buying</a:t>
              </a:r>
            </a:p>
          </p:txBody>
        </p:sp>
        <p:sp>
          <p:nvSpPr>
            <p:cNvPr id="1048944" name=""/>
            <p:cNvSpPr/>
            <p:nvPr/>
          </p:nvSpPr>
          <p:spPr>
            <a:xfrm rot="0">
              <a:off x="3570" y="2002"/>
              <a:ext cx="337" cy="88"/>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000" lang="en-US">
                  <a:solidFill>
                    <a:srgbClr val="000000"/>
                  </a:solidFill>
                  <a:latin typeface="Arial" pitchFamily="0" charset="0"/>
                </a:rPr>
                <a:t>Solutions</a:t>
              </a:r>
            </a:p>
          </p:txBody>
        </p:sp>
        <p:sp>
          <p:nvSpPr>
            <p:cNvPr id="1048945" name=""/>
            <p:cNvSpPr/>
            <p:nvPr/>
          </p:nvSpPr>
          <p:spPr>
            <a:xfrm rot="0">
              <a:off x="4000" y="2056"/>
              <a:ext cx="483" cy="355"/>
            </a:xfrm>
            <a:custGeom>
              <a:avLst/>
              <a:ahLst/>
              <a:rect l="0" t="0" r="r" b="b"/>
              <a:pathLst>
                <a:path w="483" h="355">
                  <a:moveTo>
                    <a:pt x="176" y="82"/>
                  </a:moveTo>
                  <a:lnTo>
                    <a:pt x="47" y="70"/>
                  </a:lnTo>
                  <a:lnTo>
                    <a:pt x="91" y="161"/>
                  </a:lnTo>
                  <a:lnTo>
                    <a:pt x="0" y="228"/>
                  </a:lnTo>
                  <a:lnTo>
                    <a:pt x="120" y="259"/>
                  </a:lnTo>
                  <a:lnTo>
                    <a:pt x="134" y="355"/>
                  </a:lnTo>
                  <a:lnTo>
                    <a:pt x="241" y="303"/>
                  </a:lnTo>
                  <a:lnTo>
                    <a:pt x="349" y="355"/>
                  </a:lnTo>
                  <a:lnTo>
                    <a:pt x="362" y="259"/>
                  </a:lnTo>
                  <a:lnTo>
                    <a:pt x="483" y="228"/>
                  </a:lnTo>
                  <a:lnTo>
                    <a:pt x="392" y="161"/>
                  </a:lnTo>
                  <a:lnTo>
                    <a:pt x="435" y="70"/>
                  </a:lnTo>
                  <a:lnTo>
                    <a:pt x="308" y="82"/>
                  </a:lnTo>
                  <a:lnTo>
                    <a:pt x="241" y="0"/>
                  </a:lnTo>
                  <a:lnTo>
                    <a:pt x="176" y="82"/>
                  </a:lnTo>
                </a:path>
              </a:pathLst>
            </a:custGeom>
            <a:solidFill>
              <a:srgbClr val="00FFFF"/>
            </a:solidFill>
            <a:ln>
              <a:noFill/>
            </a:ln>
          </p:spPr>
        </p:sp>
        <p:sp>
          <p:nvSpPr>
            <p:cNvPr id="1048946" name=""/>
            <p:cNvSpPr/>
            <p:nvPr/>
          </p:nvSpPr>
          <p:spPr>
            <a:xfrm rot="0">
              <a:off x="4000" y="2056"/>
              <a:ext cx="483" cy="355"/>
            </a:xfrm>
            <a:custGeom>
              <a:avLst/>
              <a:ahLst/>
              <a:rect l="0" t="0" r="r" b="b"/>
              <a:pathLst>
                <a:path w="483" h="355">
                  <a:moveTo>
                    <a:pt x="176" y="82"/>
                  </a:moveTo>
                  <a:lnTo>
                    <a:pt x="47" y="70"/>
                  </a:lnTo>
                  <a:lnTo>
                    <a:pt x="91" y="161"/>
                  </a:lnTo>
                  <a:lnTo>
                    <a:pt x="0" y="228"/>
                  </a:lnTo>
                  <a:lnTo>
                    <a:pt x="120" y="259"/>
                  </a:lnTo>
                  <a:lnTo>
                    <a:pt x="134" y="355"/>
                  </a:lnTo>
                  <a:lnTo>
                    <a:pt x="241" y="303"/>
                  </a:lnTo>
                  <a:lnTo>
                    <a:pt x="349" y="355"/>
                  </a:lnTo>
                  <a:lnTo>
                    <a:pt x="362" y="259"/>
                  </a:lnTo>
                  <a:lnTo>
                    <a:pt x="483" y="228"/>
                  </a:lnTo>
                  <a:lnTo>
                    <a:pt x="392" y="161"/>
                  </a:lnTo>
                  <a:lnTo>
                    <a:pt x="435" y="70"/>
                  </a:lnTo>
                  <a:lnTo>
                    <a:pt x="308" y="82"/>
                  </a:lnTo>
                  <a:lnTo>
                    <a:pt x="241" y="0"/>
                  </a:lnTo>
                  <a:lnTo>
                    <a:pt x="176" y="82"/>
                  </a:lnTo>
                </a:path>
              </a:pathLst>
            </a:custGeom>
            <a:noFill/>
            <a:ln w="3175" cap="rnd" cmpd="sng">
              <a:solidFill>
                <a:srgbClr val="000000">
                  <a:alpha val="100000"/>
                </a:srgbClr>
              </a:solidFill>
              <a:prstDash val="solid"/>
              <a:round/>
            </a:ln>
          </p:spPr>
        </p:sp>
        <p:sp>
          <p:nvSpPr>
            <p:cNvPr id="1048947" name=""/>
            <p:cNvSpPr/>
            <p:nvPr/>
          </p:nvSpPr>
          <p:spPr>
            <a:xfrm rot="0">
              <a:off x="4129" y="2199"/>
              <a:ext cx="241" cy="65"/>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700" lang="en-US">
                  <a:solidFill>
                    <a:srgbClr val="000000"/>
                  </a:solidFill>
                  <a:latin typeface="Arial" pitchFamily="0" charset="0"/>
                </a:rPr>
                <a:t>Suppliers</a:t>
              </a:r>
            </a:p>
          </p:txBody>
        </p:sp>
      </p:grpSp>
    </p:spTree>
  </p:cSld>
  <p:clrMapOvr>
    <a:masterClrMapping/>
  </p:clrMapOvr>
  <p:transition spd="fast" advClick="1">
    <p:zoom dir="out"/>
  </p:transition>
  <p:timing/>
</p:sld>
</file>

<file path=ppt/slides/slide13.xml><?xml version="1.0" encoding="utf-8"?>
<p:sld xmlns:a="http://schemas.openxmlformats.org/drawingml/2006/main" xmlns:r="http://schemas.openxmlformats.org/officeDocument/2006/relationships" xmlns:p="http://schemas.openxmlformats.org/presentationml/2006/main" showMasterSp="1">
  <p:cSld>
    <p:spTree>
      <p:nvGrpSpPr>
        <p:cNvPr id="73" name=""/>
        <p:cNvGrpSpPr/>
        <p:nvPr/>
      </p:nvGrpSpPr>
      <p:grpSpPr>
        <a:xfrm rot="0">
          <a:off x="0" y="0"/>
          <a:ext cx="0" cy="0"/>
          <a:chOff x="0" y="0"/>
          <a:chExt cx="0" cy="0"/>
        </a:xfrm>
      </p:grpSpPr>
      <p:sp>
        <p:nvSpPr>
          <p:cNvPr id="1048955"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t>13</a:t>
            </a:fld>
            <a:endParaRPr sz="1000">
              <a:latin typeface="Arial" pitchFamily="0" charset="0"/>
            </a:endParaRPr>
          </a:p>
        </p:txBody>
      </p:sp>
      <p:pic>
        <p:nvPicPr>
          <p:cNvPr id="2097160" name=""/>
          <p:cNvPicPr>
            <a:picLocks/>
          </p:cNvPicPr>
          <p:nvPr/>
        </p:nvPicPr>
        <p:blipFill>
          <a:blip xmlns:r="http://schemas.openxmlformats.org/officeDocument/2006/relationships" r:embed="rId1"/>
          <a:srcRect l="0" t="0" r="0" b="0"/>
          <a:stretch>
            <a:fillRect/>
          </a:stretch>
        </p:blipFill>
        <p:spPr>
          <a:xfrm rot="0">
            <a:off x="304800" y="1295400"/>
            <a:ext cx="3111500" cy="5486400"/>
          </a:xfrm>
          <a:prstGeom prst="rect"/>
          <a:noFill/>
          <a:ln>
            <a:noFill/>
          </a:ln>
        </p:spPr>
      </p:pic>
      <p:sp>
        <p:nvSpPr>
          <p:cNvPr id="1048952" name=""/>
          <p:cNvSpPr txBox="1"/>
          <p:nvPr/>
        </p:nvSpPr>
        <p:spPr>
          <a:xfrm rot="0">
            <a:off x="4800600" y="1870075"/>
            <a:ext cx="3505200" cy="3291841"/>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eaLnBrk="1" hangingPunct="1" indent="-231775" latinLnBrk="1" lvl="0" marL="231775">
              <a:buFontTx/>
              <a:buChar char="•"/>
            </a:pPr>
            <a:r>
              <a:rPr sz="1800" lang="en-US">
                <a:latin typeface="Arial" pitchFamily="0" charset="0"/>
              </a:rPr>
              <a:t>Assist in identification of projects to target for adoption activities</a:t>
            </a:r>
          </a:p>
          <a:p>
            <a:pPr eaLnBrk="1" hangingPunct="1" indent="-231775" latinLnBrk="1" lvl="0" marL="231775">
              <a:buFontTx/>
              <a:buChar char="•"/>
            </a:pPr>
            <a:r>
              <a:rPr sz="1800" lang="en-US">
                <a:latin typeface="Arial" pitchFamily="0" charset="0"/>
              </a:rPr>
              <a:t>Act as an additional sales force to create “self generating” activity</a:t>
            </a:r>
          </a:p>
          <a:p>
            <a:pPr eaLnBrk="1" hangingPunct="1" indent="-231775" latinLnBrk="1" lvl="0" marL="231775">
              <a:buFontTx/>
              <a:buChar char="•"/>
            </a:pPr>
            <a:r>
              <a:rPr sz="1800" lang="en-US">
                <a:latin typeface="Arial" pitchFamily="0" charset="0"/>
              </a:rPr>
              <a:t>Notify adoption when assistance is needed</a:t>
            </a:r>
          </a:p>
          <a:p>
            <a:pPr eaLnBrk="1" hangingPunct="1" indent="-231775" latinLnBrk="1" lvl="0" marL="231775">
              <a:buFontTx/>
              <a:buChar char="•"/>
            </a:pPr>
            <a:r>
              <a:rPr sz="1800" lang="en-US">
                <a:latin typeface="Arial" pitchFamily="0" charset="0"/>
              </a:rPr>
              <a:t>Support with adoption activities to onboard projects</a:t>
            </a:r>
          </a:p>
          <a:p>
            <a:pPr eaLnBrk="1" hangingPunct="1" indent="-231775" latinLnBrk="1" lvl="0" marL="231775">
              <a:buFontTx/>
              <a:buChar char="•"/>
            </a:pPr>
            <a:r>
              <a:rPr sz="1800" lang="en-US">
                <a:latin typeface="Arial" pitchFamily="0" charset="0"/>
              </a:rPr>
              <a:t>Post operation follow up with adoption activities </a:t>
            </a:r>
          </a:p>
        </p:txBody>
      </p:sp>
      <p:sp>
        <p:nvSpPr>
          <p:cNvPr id="1048953" name=""/>
          <p:cNvSpPr/>
          <p:nvPr/>
        </p:nvSpPr>
        <p:spPr bwMode="gray">
          <a:xfrm rot="0">
            <a:off x="304800" y="609600"/>
            <a:ext cx="8610600" cy="600075"/>
          </a:xfrm>
          <a:prstGeom prst="rect"/>
          <a:noFill/>
          <a:ln>
            <a:noFill/>
          </a:ln>
        </p:spPr>
        <p:txBody>
          <a:bodyPr anchor="b" bIns="45720" lIns="45720" rIns="45720" tIns="45720" vert="horz"/>
          <a:lstStyle>
            <a:lvl1pPr algn="l" fontAlgn="base" indent="0" latinLnBrk="1" marL="0" rtl="0">
              <a:lnSpc>
                <a:spcPct val="100000"/>
              </a:lnSpc>
              <a:spcBef>
                <a:spcPct val="0"/>
              </a:spcBef>
              <a:spcAft>
                <a:spcPct val="0"/>
              </a:spcAft>
              <a:buFontTx/>
              <a:buNone/>
              <a:defRPr baseline="0" b="1" sz="2800" i="0" u="none">
                <a:solidFill>
                  <a:schemeClr val="lt1"/>
                </a:solidFill>
                <a:latin typeface="Arial" pitchFamily="0" charset="0"/>
                <a:sym typeface="Times New Roman" pitchFamily="18" charset="0"/>
              </a:defRPr>
            </a:lvl1pPr>
          </a:lstStyle>
          <a:p>
            <a:pPr lvl="0"/>
            <a:r>
              <a:rPr b="0" lang="en-US"/>
              <a:t>Adoption teaming with the Cx</a:t>
            </a:r>
          </a:p>
        </p:txBody>
      </p:sp>
      <p:pic>
        <p:nvPicPr>
          <p:cNvPr id="2097161" name=""/>
          <p:cNvPicPr>
            <a:picLocks/>
          </p:cNvPicPr>
          <p:nvPr/>
        </p:nvPicPr>
        <p:blipFill>
          <a:blip xmlns:r="http://schemas.openxmlformats.org/officeDocument/2006/relationships" r:embed="rId2"/>
          <a:srcRect l="0" t="0" r="0" b="0"/>
          <a:stretch>
            <a:fillRect/>
          </a:stretch>
        </p:blipFill>
        <p:spPr>
          <a:xfrm rot="0">
            <a:off x="838200" y="5715000"/>
            <a:ext cx="1295400" cy="976312"/>
          </a:xfrm>
          <a:prstGeom prst="rect"/>
          <a:noFill/>
          <a:ln>
            <a:noFill/>
          </a:ln>
        </p:spPr>
      </p:pic>
    </p:spTree>
  </p:cSld>
  <p:clrMapOvr>
    <a:masterClrMapping/>
  </p:clrMapOvr>
  <p:transition spd="fast" advClick="1">
    <p:zoom dir="out"/>
  </p:transition>
  <p:timing/>
</p:sld>
</file>

<file path=ppt/slides/slide14.xml><?xml version="1.0" encoding="utf-8"?>
<p:sld xmlns:a="http://schemas.openxmlformats.org/drawingml/2006/main" xmlns:r="http://schemas.openxmlformats.org/officeDocument/2006/relationships" xmlns:p="http://schemas.openxmlformats.org/presentationml/2006/main" showMasterSp="1">
  <p:cSld>
    <p:spTree>
      <p:nvGrpSpPr>
        <p:cNvPr id="76" name=""/>
        <p:cNvGrpSpPr/>
        <p:nvPr/>
      </p:nvGrpSpPr>
      <p:grpSpPr>
        <a:xfrm rot="0">
          <a:off x="0" y="0"/>
          <a:ext cx="0" cy="0"/>
          <a:chOff x="0" y="0"/>
          <a:chExt cx="0" cy="0"/>
        </a:xfrm>
      </p:grpSpPr>
      <p:sp>
        <p:nvSpPr>
          <p:cNvPr id="1048985"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t>14</a:t>
            </a:fld>
            <a:endParaRPr sz="1000">
              <a:latin typeface="Arial" pitchFamily="0" charset="0"/>
            </a:endParaRPr>
          </a:p>
        </p:txBody>
      </p:sp>
      <p:sp>
        <p:nvSpPr>
          <p:cNvPr id="1048958" name=""/>
          <p:cNvSpPr txBox="1"/>
          <p:nvPr/>
        </p:nvSpPr>
        <p:spPr>
          <a:xfrm rot="0">
            <a:off x="4267200" y="1447800"/>
            <a:ext cx="3581400" cy="2766060"/>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eaLnBrk="1" hangingPunct="1" indent="-282575" latinLnBrk="1" lvl="0" marL="282575">
              <a:spcBef>
                <a:spcPct val="50000"/>
              </a:spcBef>
              <a:buFontTx/>
              <a:buChar char="•"/>
            </a:pPr>
            <a:r>
              <a:rPr sz="1800" lang="en-US">
                <a:latin typeface="Arial" pitchFamily="0" charset="0"/>
              </a:rPr>
              <a:t>Review, draft and negotiate supplier agreements with Cx suppliers</a:t>
            </a:r>
          </a:p>
          <a:p>
            <a:pPr eaLnBrk="1" hangingPunct="1" indent="-282575" latinLnBrk="1" lvl="0" marL="282575">
              <a:spcBef>
                <a:spcPct val="50000"/>
              </a:spcBef>
              <a:buFontTx/>
              <a:buChar char="•"/>
            </a:pPr>
            <a:r>
              <a:rPr sz="1800" lang="en-US">
                <a:latin typeface="Arial" pitchFamily="0" charset="0"/>
              </a:rPr>
              <a:t>Providing and reviewing internal and client-facing services agreements</a:t>
            </a:r>
          </a:p>
          <a:p>
            <a:pPr eaLnBrk="1" hangingPunct="1" indent="-282575" latinLnBrk="1" lvl="0" marL="282575">
              <a:spcBef>
                <a:spcPct val="50000"/>
              </a:spcBef>
              <a:buFontTx/>
              <a:buChar char="•"/>
            </a:pPr>
            <a:r>
              <a:rPr sz="1800" lang="en-US">
                <a:latin typeface="Arial" pitchFamily="0" charset="0"/>
              </a:rPr>
              <a:t>Assess risks and determine how those risks can be mitigated</a:t>
            </a:r>
          </a:p>
        </p:txBody>
      </p:sp>
      <p:sp>
        <p:nvSpPr>
          <p:cNvPr id="1048959" name=""/>
          <p:cNvSpPr/>
          <p:nvPr/>
        </p:nvSpPr>
        <p:spPr bwMode="gray">
          <a:xfrm rot="0">
            <a:off x="304800" y="609600"/>
            <a:ext cx="8610600" cy="600075"/>
          </a:xfrm>
          <a:prstGeom prst="rect"/>
          <a:noFill/>
          <a:ln>
            <a:noFill/>
          </a:ln>
        </p:spPr>
        <p:txBody>
          <a:bodyPr anchor="b" bIns="45720" lIns="45720" rIns="45720" tIns="45720" vert="horz"/>
          <a:lstStyle>
            <a:lvl1pPr algn="l" fontAlgn="base" indent="0" latinLnBrk="1" marL="0" rtl="0">
              <a:lnSpc>
                <a:spcPct val="100000"/>
              </a:lnSpc>
              <a:spcBef>
                <a:spcPct val="0"/>
              </a:spcBef>
              <a:spcAft>
                <a:spcPct val="0"/>
              </a:spcAft>
              <a:buFontTx/>
              <a:buNone/>
              <a:defRPr baseline="0" b="1" sz="2800" i="0" u="none">
                <a:solidFill>
                  <a:schemeClr val="lt1"/>
                </a:solidFill>
                <a:latin typeface="Arial" pitchFamily="0" charset="0"/>
                <a:sym typeface="Times New Roman" pitchFamily="18" charset="0"/>
              </a:defRPr>
            </a:lvl1pPr>
          </a:lstStyle>
          <a:p>
            <a:pPr lvl="0"/>
            <a:r>
              <a:rPr b="0" lang="en-US"/>
              <a:t>Sourcing teaming with Legal</a:t>
            </a:r>
          </a:p>
        </p:txBody>
      </p:sp>
      <p:grpSp>
        <p:nvGrpSpPr>
          <p:cNvPr id="77" name=""/>
          <p:cNvGrpSpPr/>
          <p:nvPr/>
        </p:nvGrpSpPr>
        <p:grpSpPr>
          <a:xfrm rot="0">
            <a:off x="346075" y="1387475"/>
            <a:ext cx="3135311" cy="5316537"/>
            <a:chOff x="218" y="874"/>
            <a:chExt cx="1975" cy="3349"/>
          </a:xfrm>
        </p:grpSpPr>
        <p:sp>
          <p:nvSpPr>
            <p:cNvPr id="1048960" name=""/>
            <p:cNvSpPr/>
            <p:nvPr/>
          </p:nvSpPr>
          <p:spPr>
            <a:xfrm rot="0">
              <a:off x="218" y="874"/>
              <a:ext cx="1975" cy="1855"/>
            </a:xfrm>
            <a:custGeom>
              <a:avLst/>
              <a:ahLst/>
              <a:rect l="0" t="0" r="r" b="b"/>
              <a:pathLst>
                <a:path w="6174" h="5797">
                  <a:moveTo>
                    <a:pt x="6174" y="5434"/>
                  </a:moveTo>
                  <a:lnTo>
                    <a:pt x="6174" y="0"/>
                  </a:lnTo>
                  <a:lnTo>
                    <a:pt x="1239" y="0"/>
                  </a:lnTo>
                  <a:cubicBezTo>
                    <a:pt x="1602" y="614"/>
                    <a:pt x="1545" y="1389"/>
                    <a:pt x="1096" y="1944"/>
                  </a:cubicBezTo>
                  <a:cubicBezTo>
                    <a:pt x="738" y="1784"/>
                    <a:pt x="319" y="1945"/>
                    <a:pt x="159" y="2303"/>
                  </a:cubicBezTo>
                  <a:cubicBezTo>
                    <a:pt x="0" y="2660"/>
                    <a:pt x="160" y="3080"/>
                    <a:pt x="518" y="3240"/>
                  </a:cubicBezTo>
                  <a:cubicBezTo>
                    <a:pt x="702" y="3322"/>
                    <a:pt x="912" y="3322"/>
                    <a:pt x="1096" y="3240"/>
                  </a:cubicBezTo>
                  <a:cubicBezTo>
                    <a:pt x="1320" y="3876"/>
                    <a:pt x="1282" y="4575"/>
                    <a:pt x="990" y="5184"/>
                  </a:cubicBezTo>
                  <a:lnTo>
                    <a:pt x="990" y="5184"/>
                  </a:lnTo>
                  <a:lnTo>
                    <a:pt x="990" y="5185"/>
                  </a:lnTo>
                  <a:cubicBezTo>
                    <a:pt x="1598" y="5477"/>
                    <a:pt x="2297" y="5515"/>
                    <a:pt x="2934" y="5291"/>
                  </a:cubicBezTo>
                  <a:cubicBezTo>
                    <a:pt x="2774" y="4933"/>
                    <a:pt x="2935" y="4514"/>
                    <a:pt x="3293" y="4354"/>
                  </a:cubicBezTo>
                  <a:cubicBezTo>
                    <a:pt x="3651" y="4194"/>
                    <a:pt x="4070" y="4355"/>
                    <a:pt x="4230" y="4713"/>
                  </a:cubicBezTo>
                  <a:cubicBezTo>
                    <a:pt x="4312" y="4897"/>
                    <a:pt x="4312" y="5107"/>
                    <a:pt x="4230" y="5291"/>
                  </a:cubicBezTo>
                  <a:cubicBezTo>
                    <a:pt x="4784" y="5740"/>
                    <a:pt x="5560" y="5797"/>
                    <a:pt x="6174" y="5434"/>
                  </a:cubicBezTo>
                </a:path>
              </a:pathLst>
            </a:custGeom>
            <a:solidFill>
              <a:srgbClr val="FFFF00"/>
            </a:solidFill>
            <a:ln w="0" cap="flat" cmpd="sng">
              <a:solidFill>
                <a:srgbClr val="000000">
                  <a:alpha val="100000"/>
                </a:srgbClr>
              </a:solidFill>
              <a:prstDash val="solid"/>
              <a:round/>
            </a:ln>
          </p:spPr>
        </p:sp>
        <p:sp>
          <p:nvSpPr>
            <p:cNvPr id="1048961" name=""/>
            <p:cNvSpPr/>
            <p:nvPr/>
          </p:nvSpPr>
          <p:spPr>
            <a:xfrm rot="0">
              <a:off x="218" y="874"/>
              <a:ext cx="1975" cy="1855"/>
            </a:xfrm>
            <a:custGeom>
              <a:avLst/>
              <a:ahLst/>
              <a:rect l="0" t="0" r="r" b="b"/>
              <a:pathLst>
                <a:path w="6174" h="5797">
                  <a:moveTo>
                    <a:pt x="6174" y="5434"/>
                  </a:moveTo>
                  <a:lnTo>
                    <a:pt x="6174" y="0"/>
                  </a:lnTo>
                  <a:lnTo>
                    <a:pt x="1239" y="0"/>
                  </a:lnTo>
                  <a:cubicBezTo>
                    <a:pt x="1602" y="614"/>
                    <a:pt x="1545" y="1389"/>
                    <a:pt x="1096" y="1944"/>
                  </a:cubicBezTo>
                  <a:cubicBezTo>
                    <a:pt x="738" y="1784"/>
                    <a:pt x="319" y="1945"/>
                    <a:pt x="159" y="2303"/>
                  </a:cubicBezTo>
                  <a:cubicBezTo>
                    <a:pt x="0" y="2660"/>
                    <a:pt x="160" y="3080"/>
                    <a:pt x="518" y="3240"/>
                  </a:cubicBezTo>
                  <a:cubicBezTo>
                    <a:pt x="702" y="3322"/>
                    <a:pt x="912" y="3322"/>
                    <a:pt x="1096" y="3240"/>
                  </a:cubicBezTo>
                  <a:cubicBezTo>
                    <a:pt x="1320" y="3876"/>
                    <a:pt x="1282" y="4575"/>
                    <a:pt x="990" y="5184"/>
                  </a:cubicBezTo>
                  <a:lnTo>
                    <a:pt x="990" y="5184"/>
                  </a:lnTo>
                  <a:lnTo>
                    <a:pt x="990" y="5185"/>
                  </a:lnTo>
                  <a:cubicBezTo>
                    <a:pt x="1598" y="5477"/>
                    <a:pt x="2297" y="5515"/>
                    <a:pt x="2934" y="5291"/>
                  </a:cubicBezTo>
                  <a:cubicBezTo>
                    <a:pt x="2774" y="4933"/>
                    <a:pt x="2935" y="4514"/>
                    <a:pt x="3293" y="4354"/>
                  </a:cubicBezTo>
                  <a:cubicBezTo>
                    <a:pt x="3651" y="4194"/>
                    <a:pt x="4070" y="4355"/>
                    <a:pt x="4230" y="4713"/>
                  </a:cubicBezTo>
                  <a:cubicBezTo>
                    <a:pt x="4312" y="4897"/>
                    <a:pt x="4312" y="5107"/>
                    <a:pt x="4230" y="5291"/>
                  </a:cubicBezTo>
                  <a:cubicBezTo>
                    <a:pt x="4784" y="5740"/>
                    <a:pt x="5560" y="5797"/>
                    <a:pt x="6174" y="5434"/>
                  </a:cubicBezTo>
                </a:path>
              </a:pathLst>
            </a:custGeom>
            <a:noFill/>
            <a:ln w="3175" cap="rnd" cmpd="sng">
              <a:solidFill>
                <a:srgbClr val="000000">
                  <a:alpha val="100000"/>
                </a:srgbClr>
              </a:solidFill>
              <a:prstDash val="solid"/>
              <a:round/>
            </a:ln>
          </p:spPr>
        </p:sp>
        <p:sp>
          <p:nvSpPr>
            <p:cNvPr id="1048962" name=""/>
            <p:cNvSpPr/>
            <p:nvPr/>
          </p:nvSpPr>
          <p:spPr>
            <a:xfrm rot="0">
              <a:off x="1033" y="1289"/>
              <a:ext cx="992" cy="144"/>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500" lang="en-US">
                  <a:solidFill>
                    <a:srgbClr val="000000"/>
                  </a:solidFill>
                  <a:latin typeface="Arial" pitchFamily="0" charset="0"/>
                </a:rPr>
                <a:t>CATEGORY MGMT</a:t>
              </a:r>
            </a:p>
          </p:txBody>
        </p:sp>
        <p:sp>
          <p:nvSpPr>
            <p:cNvPr id="1048963" name=""/>
            <p:cNvSpPr/>
            <p:nvPr/>
          </p:nvSpPr>
          <p:spPr>
            <a:xfrm rot="0">
              <a:off x="598" y="1427"/>
              <a:ext cx="1360"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Team of sourcing experts with industry </a:t>
              </a:r>
            </a:p>
          </p:txBody>
        </p:sp>
        <p:sp>
          <p:nvSpPr>
            <p:cNvPr id="1048964" name=""/>
            <p:cNvSpPr/>
            <p:nvPr/>
          </p:nvSpPr>
          <p:spPr>
            <a:xfrm rot="0">
              <a:off x="665" y="1530"/>
              <a:ext cx="1241"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knowledge and experience to select </a:t>
              </a:r>
            </a:p>
          </p:txBody>
        </p:sp>
        <p:sp>
          <p:nvSpPr>
            <p:cNvPr id="1048965" name=""/>
            <p:cNvSpPr/>
            <p:nvPr/>
          </p:nvSpPr>
          <p:spPr>
            <a:xfrm rot="0">
              <a:off x="665" y="1627"/>
              <a:ext cx="1241"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suppliers and negotiate competitive </a:t>
              </a:r>
            </a:p>
          </p:txBody>
        </p:sp>
        <p:sp>
          <p:nvSpPr>
            <p:cNvPr id="1048966" name=""/>
            <p:cNvSpPr/>
            <p:nvPr/>
          </p:nvSpPr>
          <p:spPr>
            <a:xfrm rot="0">
              <a:off x="967" y="1724"/>
              <a:ext cx="705"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terms with suppliers</a:t>
              </a:r>
            </a:p>
          </p:txBody>
        </p:sp>
        <p:sp>
          <p:nvSpPr>
            <p:cNvPr id="1048967" name=""/>
            <p:cNvSpPr/>
            <p:nvPr/>
          </p:nvSpPr>
          <p:spPr>
            <a:xfrm rot="0">
              <a:off x="1120" y="1827"/>
              <a:ext cx="144"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000" lang="en-US">
                  <a:solidFill>
                    <a:srgbClr val="000000"/>
                  </a:solidFill>
                  <a:latin typeface="Arial" pitchFamily="0" charset="0"/>
                </a:rPr>
                <a:t>Tele</a:t>
              </a:r>
            </a:p>
          </p:txBody>
        </p:sp>
        <p:sp>
          <p:nvSpPr>
            <p:cNvPr id="1048968" name=""/>
            <p:cNvSpPr/>
            <p:nvPr/>
          </p:nvSpPr>
          <p:spPr>
            <a:xfrm rot="0">
              <a:off x="1279" y="1827"/>
              <a:ext cx="24"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000" lang="en-US">
                  <a:solidFill>
                    <a:srgbClr val="000000"/>
                  </a:solidFill>
                  <a:latin typeface="Arial" pitchFamily="0" charset="0"/>
                </a:rPr>
                <a:t>-</a:t>
              </a:r>
            </a:p>
          </p:txBody>
        </p:sp>
        <p:sp>
          <p:nvSpPr>
            <p:cNvPr id="1048969" name=""/>
            <p:cNvSpPr/>
            <p:nvPr/>
          </p:nvSpPr>
          <p:spPr>
            <a:xfrm rot="0">
              <a:off x="1304" y="1827"/>
              <a:ext cx="280"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000" lang="en-US">
                  <a:solidFill>
                    <a:srgbClr val="000000"/>
                  </a:solidFill>
                  <a:latin typeface="Arial" pitchFamily="0" charset="0"/>
                </a:rPr>
                <a:t>services</a:t>
              </a:r>
            </a:p>
          </p:txBody>
        </p:sp>
        <p:sp>
          <p:nvSpPr>
            <p:cNvPr id="1048970" name=""/>
            <p:cNvSpPr/>
            <p:nvPr/>
          </p:nvSpPr>
          <p:spPr>
            <a:xfrm rot="0">
              <a:off x="1141" y="1924"/>
              <a:ext cx="433" cy="88"/>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000" lang="en-US">
                  <a:solidFill>
                    <a:srgbClr val="000000"/>
                  </a:solidFill>
                  <a:latin typeface="Arial" pitchFamily="0" charset="0"/>
                </a:rPr>
                <a:t>Spot Buying</a:t>
              </a:r>
            </a:p>
          </p:txBody>
        </p:sp>
        <p:sp>
          <p:nvSpPr>
            <p:cNvPr id="1048971" name=""/>
            <p:cNvSpPr/>
            <p:nvPr/>
          </p:nvSpPr>
          <p:spPr>
            <a:xfrm rot="0">
              <a:off x="1197" y="2026"/>
              <a:ext cx="337" cy="88"/>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000" lang="en-US">
                  <a:solidFill>
                    <a:srgbClr val="000000"/>
                  </a:solidFill>
                  <a:latin typeface="Arial" pitchFamily="0" charset="0"/>
                </a:rPr>
                <a:t>Solutions</a:t>
              </a:r>
            </a:p>
          </p:txBody>
        </p:sp>
        <p:sp>
          <p:nvSpPr>
            <p:cNvPr id="1048972" name=""/>
            <p:cNvSpPr/>
            <p:nvPr/>
          </p:nvSpPr>
          <p:spPr>
            <a:xfrm rot="0">
              <a:off x="339" y="2246"/>
              <a:ext cx="1854" cy="1977"/>
            </a:xfrm>
            <a:custGeom>
              <a:avLst/>
              <a:ahLst/>
              <a:rect l="0" t="0" r="r" b="b"/>
              <a:pathLst>
                <a:path w="5798" h="6175">
                  <a:moveTo>
                    <a:pt x="364" y="6175"/>
                  </a:moveTo>
                  <a:lnTo>
                    <a:pt x="5798" y="6175"/>
                  </a:lnTo>
                  <a:lnTo>
                    <a:pt x="5798" y="1239"/>
                  </a:lnTo>
                  <a:cubicBezTo>
                    <a:pt x="5184" y="1603"/>
                    <a:pt x="4408" y="1546"/>
                    <a:pt x="3854" y="1097"/>
                  </a:cubicBezTo>
                  <a:cubicBezTo>
                    <a:pt x="4013" y="739"/>
                    <a:pt x="3853" y="320"/>
                    <a:pt x="3495" y="160"/>
                  </a:cubicBezTo>
                  <a:cubicBezTo>
                    <a:pt x="3137" y="0"/>
                    <a:pt x="2717" y="161"/>
                    <a:pt x="2558" y="519"/>
                  </a:cubicBezTo>
                  <a:cubicBezTo>
                    <a:pt x="2476" y="703"/>
                    <a:pt x="2476" y="913"/>
                    <a:pt x="2558" y="1097"/>
                  </a:cubicBezTo>
                  <a:cubicBezTo>
                    <a:pt x="1921" y="1321"/>
                    <a:pt x="1222" y="1283"/>
                    <a:pt x="614" y="991"/>
                  </a:cubicBezTo>
                  <a:lnTo>
                    <a:pt x="614" y="991"/>
                  </a:lnTo>
                  <a:lnTo>
                    <a:pt x="612" y="991"/>
                  </a:lnTo>
                  <a:cubicBezTo>
                    <a:pt x="320" y="1599"/>
                    <a:pt x="282" y="2298"/>
                    <a:pt x="506" y="2935"/>
                  </a:cubicBezTo>
                  <a:cubicBezTo>
                    <a:pt x="864" y="2775"/>
                    <a:pt x="1284" y="2936"/>
                    <a:pt x="1443" y="3294"/>
                  </a:cubicBezTo>
                  <a:cubicBezTo>
                    <a:pt x="1603" y="3651"/>
                    <a:pt x="1442" y="4071"/>
                    <a:pt x="1084" y="4231"/>
                  </a:cubicBezTo>
                  <a:cubicBezTo>
                    <a:pt x="900" y="4313"/>
                    <a:pt x="690" y="4313"/>
                    <a:pt x="506" y="4231"/>
                  </a:cubicBezTo>
                  <a:cubicBezTo>
                    <a:pt x="57" y="4785"/>
                    <a:pt x="0" y="5561"/>
                    <a:pt x="364" y="6175"/>
                  </a:cubicBezTo>
                </a:path>
              </a:pathLst>
            </a:custGeom>
            <a:solidFill>
              <a:srgbClr val="B3B3B3"/>
            </a:solidFill>
            <a:ln w="0" cap="flat" cmpd="sng">
              <a:solidFill>
                <a:srgbClr val="000000">
                  <a:alpha val="100000"/>
                </a:srgbClr>
              </a:solidFill>
              <a:prstDash val="solid"/>
              <a:round/>
            </a:ln>
          </p:spPr>
        </p:sp>
        <p:sp>
          <p:nvSpPr>
            <p:cNvPr id="1048973" name=""/>
            <p:cNvSpPr/>
            <p:nvPr/>
          </p:nvSpPr>
          <p:spPr>
            <a:xfrm rot="0">
              <a:off x="339" y="2246"/>
              <a:ext cx="1854" cy="1977"/>
            </a:xfrm>
            <a:custGeom>
              <a:avLst/>
              <a:ahLst/>
              <a:rect l="0" t="0" r="r" b="b"/>
              <a:pathLst>
                <a:path w="5798" h="6175">
                  <a:moveTo>
                    <a:pt x="364" y="6175"/>
                  </a:moveTo>
                  <a:lnTo>
                    <a:pt x="5798" y="6175"/>
                  </a:lnTo>
                  <a:lnTo>
                    <a:pt x="5798" y="1239"/>
                  </a:lnTo>
                  <a:cubicBezTo>
                    <a:pt x="5184" y="1603"/>
                    <a:pt x="4408" y="1546"/>
                    <a:pt x="3854" y="1097"/>
                  </a:cubicBezTo>
                  <a:cubicBezTo>
                    <a:pt x="4013" y="739"/>
                    <a:pt x="3853" y="320"/>
                    <a:pt x="3495" y="160"/>
                  </a:cubicBezTo>
                  <a:cubicBezTo>
                    <a:pt x="3137" y="0"/>
                    <a:pt x="2717" y="161"/>
                    <a:pt x="2558" y="519"/>
                  </a:cubicBezTo>
                  <a:cubicBezTo>
                    <a:pt x="2476" y="703"/>
                    <a:pt x="2476" y="913"/>
                    <a:pt x="2558" y="1097"/>
                  </a:cubicBezTo>
                  <a:cubicBezTo>
                    <a:pt x="1921" y="1321"/>
                    <a:pt x="1222" y="1283"/>
                    <a:pt x="614" y="991"/>
                  </a:cubicBezTo>
                  <a:lnTo>
                    <a:pt x="614" y="991"/>
                  </a:lnTo>
                  <a:lnTo>
                    <a:pt x="612" y="991"/>
                  </a:lnTo>
                  <a:cubicBezTo>
                    <a:pt x="320" y="1599"/>
                    <a:pt x="282" y="2298"/>
                    <a:pt x="506" y="2935"/>
                  </a:cubicBezTo>
                  <a:cubicBezTo>
                    <a:pt x="864" y="2775"/>
                    <a:pt x="1284" y="2936"/>
                    <a:pt x="1443" y="3294"/>
                  </a:cubicBezTo>
                  <a:cubicBezTo>
                    <a:pt x="1603" y="3651"/>
                    <a:pt x="1442" y="4071"/>
                    <a:pt x="1084" y="4231"/>
                  </a:cubicBezTo>
                  <a:cubicBezTo>
                    <a:pt x="900" y="4313"/>
                    <a:pt x="690" y="4313"/>
                    <a:pt x="506" y="4231"/>
                  </a:cubicBezTo>
                  <a:cubicBezTo>
                    <a:pt x="57" y="4785"/>
                    <a:pt x="0" y="5561"/>
                    <a:pt x="364" y="6175"/>
                  </a:cubicBezTo>
                </a:path>
              </a:pathLst>
            </a:custGeom>
            <a:noFill/>
            <a:ln w="3175" cap="rnd" cmpd="sng">
              <a:solidFill>
                <a:srgbClr val="000000">
                  <a:alpha val="100000"/>
                </a:srgbClr>
              </a:solidFill>
              <a:prstDash val="solid"/>
              <a:round/>
            </a:ln>
          </p:spPr>
        </p:sp>
        <p:sp>
          <p:nvSpPr>
            <p:cNvPr id="1048974" name=""/>
            <p:cNvSpPr/>
            <p:nvPr/>
          </p:nvSpPr>
          <p:spPr>
            <a:xfrm rot="0">
              <a:off x="1166" y="2743"/>
              <a:ext cx="361" cy="144"/>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500" lang="en-US">
                  <a:solidFill>
                    <a:srgbClr val="000000"/>
                  </a:solidFill>
                  <a:latin typeface="Arial" pitchFamily="0" charset="0"/>
                </a:rPr>
                <a:t>LEGAL</a:t>
              </a:r>
            </a:p>
          </p:txBody>
        </p:sp>
        <p:sp>
          <p:nvSpPr>
            <p:cNvPr id="1048975" name=""/>
            <p:cNvSpPr/>
            <p:nvPr/>
          </p:nvSpPr>
          <p:spPr>
            <a:xfrm rot="0">
              <a:off x="639" y="2882"/>
              <a:ext cx="1273"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Team of attorneys available to review </a:t>
              </a:r>
            </a:p>
          </p:txBody>
        </p:sp>
        <p:sp>
          <p:nvSpPr>
            <p:cNvPr id="1048976" name=""/>
            <p:cNvSpPr/>
            <p:nvPr/>
          </p:nvSpPr>
          <p:spPr>
            <a:xfrm rot="0">
              <a:off x="598" y="2979"/>
              <a:ext cx="329"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contracts</a:t>
              </a:r>
            </a:p>
          </p:txBody>
        </p:sp>
        <p:sp>
          <p:nvSpPr>
            <p:cNvPr id="1048977" name=""/>
            <p:cNvSpPr/>
            <p:nvPr/>
          </p:nvSpPr>
          <p:spPr>
            <a:xfrm rot="0">
              <a:off x="967" y="2979"/>
              <a:ext cx="17"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 </a:t>
              </a:r>
            </a:p>
          </p:txBody>
        </p:sp>
        <p:sp>
          <p:nvSpPr>
            <p:cNvPr id="1048978" name=""/>
            <p:cNvSpPr/>
            <p:nvPr/>
          </p:nvSpPr>
          <p:spPr>
            <a:xfrm rot="0">
              <a:off x="1013" y="2979"/>
              <a:ext cx="993"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ensure consistent terms and </a:t>
              </a:r>
            </a:p>
          </p:txBody>
        </p:sp>
        <p:sp>
          <p:nvSpPr>
            <p:cNvPr id="1048979" name=""/>
            <p:cNvSpPr/>
            <p:nvPr/>
          </p:nvSpPr>
          <p:spPr>
            <a:xfrm rot="0">
              <a:off x="629" y="3081"/>
              <a:ext cx="1305"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conditions in contracts with suppliers </a:t>
              </a:r>
            </a:p>
          </p:txBody>
        </p:sp>
        <p:sp>
          <p:nvSpPr>
            <p:cNvPr id="1048980" name=""/>
            <p:cNvSpPr/>
            <p:nvPr/>
          </p:nvSpPr>
          <p:spPr>
            <a:xfrm rot="0">
              <a:off x="793" y="3179"/>
              <a:ext cx="993"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and mitigate Accenture’s risk</a:t>
              </a:r>
            </a:p>
          </p:txBody>
        </p:sp>
        <p:sp>
          <p:nvSpPr>
            <p:cNvPr id="1048981" name=""/>
            <p:cNvSpPr/>
            <p:nvPr/>
          </p:nvSpPr>
          <p:spPr>
            <a:xfrm rot="0">
              <a:off x="1624" y="2118"/>
              <a:ext cx="472" cy="355"/>
            </a:xfrm>
            <a:custGeom>
              <a:avLst/>
              <a:ahLst/>
              <a:rect l="0" t="0" r="r" b="b"/>
              <a:pathLst>
                <a:path w="472" h="355">
                  <a:moveTo>
                    <a:pt x="172" y="82"/>
                  </a:moveTo>
                  <a:lnTo>
                    <a:pt x="46" y="71"/>
                  </a:lnTo>
                  <a:lnTo>
                    <a:pt x="89" y="161"/>
                  </a:lnTo>
                  <a:lnTo>
                    <a:pt x="0" y="228"/>
                  </a:lnTo>
                  <a:lnTo>
                    <a:pt x="118" y="259"/>
                  </a:lnTo>
                  <a:lnTo>
                    <a:pt x="131" y="355"/>
                  </a:lnTo>
                  <a:lnTo>
                    <a:pt x="236" y="303"/>
                  </a:lnTo>
                  <a:lnTo>
                    <a:pt x="341" y="355"/>
                  </a:lnTo>
                  <a:lnTo>
                    <a:pt x="354" y="259"/>
                  </a:lnTo>
                  <a:lnTo>
                    <a:pt x="472" y="228"/>
                  </a:lnTo>
                  <a:lnTo>
                    <a:pt x="383" y="161"/>
                  </a:lnTo>
                  <a:lnTo>
                    <a:pt x="425" y="71"/>
                  </a:lnTo>
                  <a:lnTo>
                    <a:pt x="301" y="82"/>
                  </a:lnTo>
                  <a:lnTo>
                    <a:pt x="236" y="0"/>
                  </a:lnTo>
                  <a:lnTo>
                    <a:pt x="172" y="82"/>
                  </a:lnTo>
                </a:path>
              </a:pathLst>
            </a:custGeom>
            <a:solidFill>
              <a:srgbClr val="00FFFF"/>
            </a:solidFill>
            <a:ln>
              <a:noFill/>
            </a:ln>
          </p:spPr>
        </p:sp>
        <p:sp>
          <p:nvSpPr>
            <p:cNvPr id="1048982" name=""/>
            <p:cNvSpPr/>
            <p:nvPr/>
          </p:nvSpPr>
          <p:spPr>
            <a:xfrm rot="0">
              <a:off x="1624" y="2118"/>
              <a:ext cx="472" cy="355"/>
            </a:xfrm>
            <a:custGeom>
              <a:avLst/>
              <a:ahLst/>
              <a:rect l="0" t="0" r="r" b="b"/>
              <a:pathLst>
                <a:path w="472" h="355">
                  <a:moveTo>
                    <a:pt x="172" y="82"/>
                  </a:moveTo>
                  <a:lnTo>
                    <a:pt x="46" y="71"/>
                  </a:lnTo>
                  <a:lnTo>
                    <a:pt x="89" y="161"/>
                  </a:lnTo>
                  <a:lnTo>
                    <a:pt x="0" y="228"/>
                  </a:lnTo>
                  <a:lnTo>
                    <a:pt x="118" y="259"/>
                  </a:lnTo>
                  <a:lnTo>
                    <a:pt x="131" y="355"/>
                  </a:lnTo>
                  <a:lnTo>
                    <a:pt x="236" y="303"/>
                  </a:lnTo>
                  <a:lnTo>
                    <a:pt x="341" y="355"/>
                  </a:lnTo>
                  <a:lnTo>
                    <a:pt x="354" y="259"/>
                  </a:lnTo>
                  <a:lnTo>
                    <a:pt x="472" y="228"/>
                  </a:lnTo>
                  <a:lnTo>
                    <a:pt x="383" y="161"/>
                  </a:lnTo>
                  <a:lnTo>
                    <a:pt x="425" y="71"/>
                  </a:lnTo>
                  <a:lnTo>
                    <a:pt x="301" y="82"/>
                  </a:lnTo>
                  <a:lnTo>
                    <a:pt x="236" y="0"/>
                  </a:lnTo>
                  <a:lnTo>
                    <a:pt x="172" y="82"/>
                  </a:lnTo>
                </a:path>
              </a:pathLst>
            </a:custGeom>
            <a:noFill/>
            <a:ln w="3175" cap="rnd" cmpd="sng">
              <a:solidFill>
                <a:srgbClr val="000000">
                  <a:alpha val="100000"/>
                </a:srgbClr>
              </a:solidFill>
              <a:prstDash val="solid"/>
              <a:round/>
            </a:ln>
          </p:spPr>
        </p:sp>
        <p:sp>
          <p:nvSpPr>
            <p:cNvPr id="1048983" name=""/>
            <p:cNvSpPr/>
            <p:nvPr/>
          </p:nvSpPr>
          <p:spPr>
            <a:xfrm rot="0">
              <a:off x="1745" y="2262"/>
              <a:ext cx="241" cy="64"/>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700" lang="en-US">
                  <a:solidFill>
                    <a:srgbClr val="000000"/>
                  </a:solidFill>
                  <a:latin typeface="Arial" pitchFamily="0" charset="0"/>
                </a:rPr>
                <a:t>Suppliers</a:t>
              </a:r>
            </a:p>
          </p:txBody>
        </p:sp>
      </p:grpSp>
    </p:spTree>
  </p:cSld>
  <p:clrMapOvr>
    <a:masterClrMapping/>
  </p:clrMapOvr>
  <p:transition spd="fast" advClick="1">
    <p:zoom dir="out"/>
  </p:transition>
  <p:timing/>
</p:sld>
</file>

<file path=ppt/slides/slide15.xml><?xml version="1.0" encoding="utf-8"?>
<p:sld xmlns:a="http://schemas.openxmlformats.org/drawingml/2006/main" xmlns:r="http://schemas.openxmlformats.org/officeDocument/2006/relationships" xmlns:p="http://schemas.openxmlformats.org/presentationml/2006/main" showMasterSp="1">
  <p:cSld>
    <p:spTree>
      <p:nvGrpSpPr>
        <p:cNvPr id="80" name=""/>
        <p:cNvGrpSpPr/>
        <p:nvPr/>
      </p:nvGrpSpPr>
      <p:grpSpPr>
        <a:xfrm rot="0">
          <a:off x="0" y="0"/>
          <a:ext cx="0" cy="0"/>
          <a:chOff x="0" y="0"/>
          <a:chExt cx="0" cy="0"/>
        </a:xfrm>
      </p:grpSpPr>
      <p:sp>
        <p:nvSpPr>
          <p:cNvPr id="1049017"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t>15</a:t>
            </a:fld>
            <a:endParaRPr sz="1000">
              <a:latin typeface="Arial" pitchFamily="0" charset="0"/>
            </a:endParaRPr>
          </a:p>
        </p:txBody>
      </p:sp>
      <p:sp>
        <p:nvSpPr>
          <p:cNvPr id="1048988" name=""/>
          <p:cNvSpPr txBox="1"/>
          <p:nvPr/>
        </p:nvSpPr>
        <p:spPr>
          <a:xfrm rot="0">
            <a:off x="0" y="1219200"/>
            <a:ext cx="3733800" cy="5158741"/>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eaLnBrk="1" hangingPunct="1" indent="-177800" latinLnBrk="1" lvl="0" marL="177800">
              <a:buFontTx/>
              <a:buChar char="•"/>
            </a:pPr>
            <a:r>
              <a:rPr sz="1800" lang="en-US">
                <a:latin typeface="Arial" pitchFamily="0" charset="0"/>
              </a:rPr>
              <a:t>Sourcing supports the day to day operations of the Cx as it relates to the supplier management component:</a:t>
            </a:r>
          </a:p>
          <a:p>
            <a:pPr eaLnBrk="1" hangingPunct="1" indent="-171450" latinLnBrk="1" lvl="1" marL="463550">
              <a:buFont typeface="Arial" pitchFamily="0" charset="0"/>
              <a:buChar char="–"/>
            </a:pPr>
            <a:r>
              <a:rPr sz="1800" lang="en-US">
                <a:latin typeface="Arial" pitchFamily="0" charset="0"/>
              </a:rPr>
              <a:t>contractual issues </a:t>
            </a:r>
          </a:p>
          <a:p>
            <a:pPr eaLnBrk="1" hangingPunct="1" indent="-171450" latinLnBrk="1" lvl="1" marL="463550">
              <a:buFont typeface="Arial" pitchFamily="0" charset="0"/>
              <a:buChar char="–"/>
            </a:pPr>
            <a:r>
              <a:rPr sz="1800" lang="en-US">
                <a:latin typeface="Arial" pitchFamily="0" charset="0"/>
              </a:rPr>
              <a:t>major performance issues/concerns</a:t>
            </a:r>
          </a:p>
          <a:p>
            <a:pPr eaLnBrk="1" hangingPunct="1" indent="-171450" latinLnBrk="1" lvl="1" marL="463550">
              <a:buFontTx/>
              <a:buChar char="•"/>
            </a:pPr>
            <a:endParaRPr sz="1800">
              <a:latin typeface="Arial" pitchFamily="0" charset="0"/>
            </a:endParaRPr>
          </a:p>
          <a:p>
            <a:pPr eaLnBrk="1" hangingPunct="1" indent="-177800" latinLnBrk="1" lvl="0" marL="177800">
              <a:buFontTx/>
              <a:buChar char="•"/>
            </a:pPr>
            <a:r>
              <a:rPr sz="1800" lang="en-US">
                <a:latin typeface="Arial" pitchFamily="0" charset="0"/>
              </a:rPr>
              <a:t>Operations acts as the “eyes and ears” for the Sourcing team in managing suppliers</a:t>
            </a:r>
          </a:p>
          <a:p>
            <a:pPr eaLnBrk="1" hangingPunct="1" indent="-177800" latinLnBrk="1" lvl="0" marL="177800">
              <a:buFontTx/>
              <a:buChar char="•"/>
            </a:pPr>
            <a:endParaRPr sz="1800" lang="en-US">
              <a:latin typeface="Arial" pitchFamily="0" charset="0"/>
            </a:endParaRPr>
          </a:p>
          <a:p>
            <a:pPr eaLnBrk="1" hangingPunct="1" indent="-177800" latinLnBrk="1" lvl="0" marL="177800">
              <a:buFontTx/>
              <a:buChar char="•"/>
            </a:pPr>
            <a:r>
              <a:rPr sz="1800" lang="en-US">
                <a:latin typeface="Arial" pitchFamily="0" charset="0"/>
              </a:rPr>
              <a:t>Sourcing participates in Operations updates as appropriate</a:t>
            </a:r>
          </a:p>
          <a:p>
            <a:pPr eaLnBrk="1" hangingPunct="1" indent="-177800" latinLnBrk="1" lvl="0" marL="177800">
              <a:buFontTx/>
              <a:buChar char="•"/>
            </a:pPr>
            <a:endParaRPr sz="1800" lang="en-US">
              <a:latin typeface="Arial" pitchFamily="0" charset="0"/>
            </a:endParaRPr>
          </a:p>
          <a:p>
            <a:pPr indent="-177800" lvl="0" marL="177800">
              <a:buFontTx/>
              <a:buChar char="•"/>
            </a:pPr>
            <a:r>
              <a:rPr sz="1800" lang="en-US">
                <a:latin typeface="Arial" pitchFamily="0" charset="0"/>
              </a:rPr>
              <a:t>Operations supports Sourcing in category analysis and management </a:t>
            </a:r>
          </a:p>
        </p:txBody>
      </p:sp>
      <p:sp>
        <p:nvSpPr>
          <p:cNvPr id="1048989" name=""/>
          <p:cNvSpPr txBox="1"/>
          <p:nvPr/>
        </p:nvSpPr>
        <p:spPr>
          <a:xfrm rot="0">
            <a:off x="3886200" y="1371600"/>
            <a:ext cx="2667000" cy="1958340"/>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indent="-228600" lvl="0" marL="228600">
              <a:buFontTx/>
              <a:buChar char="•"/>
            </a:pPr>
            <a:r>
              <a:rPr sz="1800" lang="en-US">
                <a:latin typeface="Arial" pitchFamily="0" charset="0"/>
              </a:rPr>
              <a:t>Skills identification, rate tracking, etc.</a:t>
            </a:r>
          </a:p>
          <a:p>
            <a:pPr indent="-228600" lvl="0" marL="228600">
              <a:buFontTx/>
              <a:buChar char="•"/>
            </a:pPr>
            <a:endParaRPr sz="1800" lang="en-US">
              <a:latin typeface="Arial" pitchFamily="0" charset="0"/>
            </a:endParaRPr>
          </a:p>
          <a:p>
            <a:pPr eaLnBrk="1" hangingPunct="1" indent="-228600" latinLnBrk="1" lvl="0" marL="228600">
              <a:buFontTx/>
              <a:buChar char="•"/>
            </a:pPr>
            <a:r>
              <a:rPr sz="1800" lang="en-US">
                <a:latin typeface="Arial" pitchFamily="0" charset="0"/>
              </a:rPr>
              <a:t>Operations resources contribute to supplier audits, led by Sourcing</a:t>
            </a:r>
          </a:p>
        </p:txBody>
      </p:sp>
      <p:sp>
        <p:nvSpPr>
          <p:cNvPr id="1048990" name=""/>
          <p:cNvSpPr/>
          <p:nvPr/>
        </p:nvSpPr>
        <p:spPr bwMode="gray">
          <a:xfrm rot="0">
            <a:off x="304800" y="609600"/>
            <a:ext cx="8610600" cy="600075"/>
          </a:xfrm>
          <a:prstGeom prst="rect"/>
          <a:noFill/>
          <a:ln>
            <a:noFill/>
          </a:ln>
        </p:spPr>
        <p:txBody>
          <a:bodyPr anchor="b" bIns="45720" lIns="45720" rIns="45720" tIns="45720" vert="horz"/>
          <a:lstStyle>
            <a:lvl1pPr algn="l" fontAlgn="base" indent="0" latinLnBrk="1" marL="0" rtl="0">
              <a:lnSpc>
                <a:spcPct val="100000"/>
              </a:lnSpc>
              <a:spcBef>
                <a:spcPct val="0"/>
              </a:spcBef>
              <a:spcAft>
                <a:spcPct val="0"/>
              </a:spcAft>
              <a:buFontTx/>
              <a:buNone/>
              <a:defRPr baseline="0" b="1" sz="2800" i="0" u="none">
                <a:solidFill>
                  <a:schemeClr val="lt1"/>
                </a:solidFill>
                <a:latin typeface="Arial" pitchFamily="0" charset="0"/>
                <a:sym typeface="Times New Roman" pitchFamily="18" charset="0"/>
              </a:defRPr>
            </a:lvl1pPr>
          </a:lstStyle>
          <a:p>
            <a:pPr lvl="0"/>
            <a:r>
              <a:rPr b="0" lang="en-US"/>
              <a:t>Sourcing teaming with the Cx</a:t>
            </a:r>
          </a:p>
        </p:txBody>
      </p:sp>
      <p:pic>
        <p:nvPicPr>
          <p:cNvPr id="2097163" name=""/>
          <p:cNvPicPr>
            <a:picLocks/>
          </p:cNvPicPr>
          <p:nvPr/>
        </p:nvPicPr>
        <p:blipFill>
          <a:blip xmlns:r="http://schemas.openxmlformats.org/officeDocument/2006/relationships" r:embed="rId1"/>
          <a:srcRect l="0" t="0" r="0" b="0"/>
          <a:stretch>
            <a:fillRect/>
          </a:stretch>
        </p:blipFill>
        <p:spPr>
          <a:xfrm rot="0">
            <a:off x="5410200" y="5994400"/>
            <a:ext cx="1143000" cy="863600"/>
          </a:xfrm>
          <a:prstGeom prst="rect"/>
          <a:noFill/>
          <a:ln>
            <a:noFill/>
          </a:ln>
        </p:spPr>
      </p:pic>
      <p:grpSp>
        <p:nvGrpSpPr>
          <p:cNvPr id="81" name=""/>
          <p:cNvGrpSpPr/>
          <p:nvPr/>
        </p:nvGrpSpPr>
        <p:grpSpPr>
          <a:xfrm rot="0">
            <a:off x="4800599" y="2452687"/>
            <a:ext cx="4203699" cy="4392612"/>
            <a:chOff x="3104" y="1545"/>
            <a:chExt cx="2648" cy="2767"/>
          </a:xfrm>
        </p:grpSpPr>
        <p:sp>
          <p:nvSpPr>
            <p:cNvPr id="1048991" name=""/>
            <p:cNvSpPr/>
            <p:nvPr/>
          </p:nvSpPr>
          <p:spPr>
            <a:xfrm rot="0">
              <a:off x="3104" y="2749"/>
              <a:ext cx="1593" cy="1563"/>
            </a:xfrm>
            <a:custGeom>
              <a:avLst/>
              <a:ahLst/>
              <a:rect l="0" t="0" r="r" b="b"/>
              <a:pathLst>
                <a:path w="5602" h="5261">
                  <a:moveTo>
                    <a:pt x="0" y="330"/>
                  </a:moveTo>
                  <a:lnTo>
                    <a:pt x="0" y="5261"/>
                  </a:lnTo>
                  <a:lnTo>
                    <a:pt x="4478" y="5261"/>
                  </a:lnTo>
                  <a:cubicBezTo>
                    <a:pt x="4148" y="4703"/>
                    <a:pt x="4199" y="4000"/>
                    <a:pt x="4607" y="3497"/>
                  </a:cubicBezTo>
                  <a:cubicBezTo>
                    <a:pt x="4932" y="3641"/>
                    <a:pt x="5312" y="3496"/>
                    <a:pt x="5457" y="3171"/>
                  </a:cubicBezTo>
                  <a:cubicBezTo>
                    <a:pt x="5602" y="2846"/>
                    <a:pt x="5456" y="2465"/>
                    <a:pt x="5132" y="2321"/>
                  </a:cubicBezTo>
                  <a:cubicBezTo>
                    <a:pt x="4965" y="2246"/>
                    <a:pt x="4774" y="2246"/>
                    <a:pt x="4607" y="2321"/>
                  </a:cubicBezTo>
                  <a:cubicBezTo>
                    <a:pt x="4403" y="1743"/>
                    <a:pt x="4438" y="1108"/>
                    <a:pt x="4703" y="557"/>
                  </a:cubicBezTo>
                  <a:lnTo>
                    <a:pt x="4703" y="557"/>
                  </a:lnTo>
                  <a:lnTo>
                    <a:pt x="4703" y="555"/>
                  </a:lnTo>
                  <a:cubicBezTo>
                    <a:pt x="4152" y="290"/>
                    <a:pt x="3517" y="255"/>
                    <a:pt x="2940" y="459"/>
                  </a:cubicBezTo>
                  <a:cubicBezTo>
                    <a:pt x="3084" y="784"/>
                    <a:pt x="2939" y="1164"/>
                    <a:pt x="2614" y="1309"/>
                  </a:cubicBezTo>
                  <a:cubicBezTo>
                    <a:pt x="2289" y="1454"/>
                    <a:pt x="1908" y="1308"/>
                    <a:pt x="1764" y="984"/>
                  </a:cubicBezTo>
                  <a:cubicBezTo>
                    <a:pt x="1689" y="817"/>
                    <a:pt x="1689" y="626"/>
                    <a:pt x="1764" y="459"/>
                  </a:cubicBezTo>
                  <a:cubicBezTo>
                    <a:pt x="1260" y="51"/>
                    <a:pt x="557" y="0"/>
                    <a:pt x="0" y="330"/>
                  </a:cubicBezTo>
                </a:path>
              </a:pathLst>
            </a:custGeom>
            <a:solidFill>
              <a:srgbClr val="3399FF"/>
            </a:solidFill>
            <a:ln w="0" cap="flat" cmpd="sng">
              <a:solidFill>
                <a:srgbClr val="000000">
                  <a:alpha val="100000"/>
                </a:srgbClr>
              </a:solidFill>
              <a:prstDash val="solid"/>
              <a:round/>
            </a:ln>
          </p:spPr>
        </p:sp>
        <p:sp>
          <p:nvSpPr>
            <p:cNvPr id="1048992" name=""/>
            <p:cNvSpPr/>
            <p:nvPr/>
          </p:nvSpPr>
          <p:spPr>
            <a:xfrm rot="0">
              <a:off x="3104" y="2749"/>
              <a:ext cx="1593" cy="1563"/>
            </a:xfrm>
            <a:custGeom>
              <a:avLst/>
              <a:ahLst/>
              <a:rect l="0" t="0" r="r" b="b"/>
              <a:pathLst>
                <a:path w="5602" h="5261">
                  <a:moveTo>
                    <a:pt x="0" y="330"/>
                  </a:moveTo>
                  <a:lnTo>
                    <a:pt x="0" y="5261"/>
                  </a:lnTo>
                  <a:lnTo>
                    <a:pt x="4478" y="5261"/>
                  </a:lnTo>
                  <a:cubicBezTo>
                    <a:pt x="4148" y="4703"/>
                    <a:pt x="4199" y="4000"/>
                    <a:pt x="4607" y="3497"/>
                  </a:cubicBezTo>
                  <a:cubicBezTo>
                    <a:pt x="4932" y="3641"/>
                    <a:pt x="5312" y="3496"/>
                    <a:pt x="5457" y="3171"/>
                  </a:cubicBezTo>
                  <a:cubicBezTo>
                    <a:pt x="5602" y="2846"/>
                    <a:pt x="5456" y="2465"/>
                    <a:pt x="5132" y="2321"/>
                  </a:cubicBezTo>
                  <a:cubicBezTo>
                    <a:pt x="4965" y="2246"/>
                    <a:pt x="4774" y="2246"/>
                    <a:pt x="4607" y="2321"/>
                  </a:cubicBezTo>
                  <a:cubicBezTo>
                    <a:pt x="4403" y="1743"/>
                    <a:pt x="4438" y="1108"/>
                    <a:pt x="4703" y="557"/>
                  </a:cubicBezTo>
                  <a:lnTo>
                    <a:pt x="4703" y="557"/>
                  </a:lnTo>
                  <a:lnTo>
                    <a:pt x="4703" y="555"/>
                  </a:lnTo>
                  <a:cubicBezTo>
                    <a:pt x="4152" y="290"/>
                    <a:pt x="3517" y="255"/>
                    <a:pt x="2940" y="459"/>
                  </a:cubicBezTo>
                  <a:cubicBezTo>
                    <a:pt x="3084" y="784"/>
                    <a:pt x="2939" y="1164"/>
                    <a:pt x="2614" y="1309"/>
                  </a:cubicBezTo>
                  <a:cubicBezTo>
                    <a:pt x="2289" y="1454"/>
                    <a:pt x="1908" y="1308"/>
                    <a:pt x="1764" y="984"/>
                  </a:cubicBezTo>
                  <a:cubicBezTo>
                    <a:pt x="1689" y="817"/>
                    <a:pt x="1689" y="626"/>
                    <a:pt x="1764" y="459"/>
                  </a:cubicBezTo>
                  <a:cubicBezTo>
                    <a:pt x="1260" y="51"/>
                    <a:pt x="557" y="0"/>
                    <a:pt x="0" y="330"/>
                  </a:cubicBezTo>
                </a:path>
              </a:pathLst>
            </a:custGeom>
            <a:noFill/>
            <a:ln w="1588" cap="rnd" cmpd="sng">
              <a:solidFill>
                <a:srgbClr val="000000">
                  <a:alpha val="100000"/>
                </a:srgbClr>
              </a:solidFill>
              <a:prstDash val="solid"/>
              <a:round/>
            </a:ln>
          </p:spPr>
        </p:sp>
        <p:sp>
          <p:nvSpPr>
            <p:cNvPr id="1048993" name=""/>
            <p:cNvSpPr/>
            <p:nvPr/>
          </p:nvSpPr>
          <p:spPr>
            <a:xfrm rot="0">
              <a:off x="3323" y="3337"/>
              <a:ext cx="841" cy="128"/>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400" lang="en-US">
                  <a:solidFill>
                    <a:srgbClr val="000000"/>
                  </a:solidFill>
                  <a:latin typeface="Arial" pitchFamily="0" charset="0"/>
                </a:rPr>
                <a:t>CX OPERATIONS</a:t>
              </a:r>
            </a:p>
          </p:txBody>
        </p:sp>
        <p:sp>
          <p:nvSpPr>
            <p:cNvPr id="1048994" name=""/>
            <p:cNvSpPr/>
            <p:nvPr/>
          </p:nvSpPr>
          <p:spPr>
            <a:xfrm rot="0">
              <a:off x="3177" y="3471"/>
              <a:ext cx="1177" cy="88"/>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Transactional team of specialist to </a:t>
              </a:r>
            </a:p>
          </p:txBody>
        </p:sp>
        <p:sp>
          <p:nvSpPr>
            <p:cNvPr id="1048995" name=""/>
            <p:cNvSpPr/>
            <p:nvPr/>
          </p:nvSpPr>
          <p:spPr>
            <a:xfrm rot="0">
              <a:off x="3200" y="3566"/>
              <a:ext cx="425"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facilitate day</a:t>
              </a:r>
            </a:p>
          </p:txBody>
        </p:sp>
        <p:sp>
          <p:nvSpPr>
            <p:cNvPr id="1048996" name=""/>
            <p:cNvSpPr/>
            <p:nvPr/>
          </p:nvSpPr>
          <p:spPr>
            <a:xfrm rot="0">
              <a:off x="3637" y="3566"/>
              <a:ext cx="27" cy="96"/>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a:t>
              </a:r>
            </a:p>
          </p:txBody>
        </p:sp>
        <p:sp>
          <p:nvSpPr>
            <p:cNvPr id="1048997" name=""/>
            <p:cNvSpPr/>
            <p:nvPr/>
          </p:nvSpPr>
          <p:spPr>
            <a:xfrm rot="0">
              <a:off x="3664" y="3566"/>
              <a:ext cx="76" cy="96"/>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to</a:t>
              </a:r>
            </a:p>
          </p:txBody>
        </p:sp>
        <p:sp>
          <p:nvSpPr>
            <p:cNvPr id="1048998" name=""/>
            <p:cNvSpPr/>
            <p:nvPr/>
          </p:nvSpPr>
          <p:spPr>
            <a:xfrm rot="0">
              <a:off x="3732" y="3566"/>
              <a:ext cx="27" cy="96"/>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a:t>
              </a:r>
            </a:p>
          </p:txBody>
        </p:sp>
        <p:sp>
          <p:nvSpPr>
            <p:cNvPr id="1048999" name=""/>
            <p:cNvSpPr/>
            <p:nvPr/>
          </p:nvSpPr>
          <p:spPr>
            <a:xfrm rot="0">
              <a:off x="3755" y="3566"/>
              <a:ext cx="577"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day services that </a:t>
              </a:r>
            </a:p>
          </p:txBody>
        </p:sp>
        <p:sp>
          <p:nvSpPr>
            <p:cNvPr id="1049000" name=""/>
            <p:cNvSpPr/>
            <p:nvPr/>
          </p:nvSpPr>
          <p:spPr>
            <a:xfrm rot="0">
              <a:off x="3441" y="3657"/>
              <a:ext cx="673" cy="88"/>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support customers</a:t>
              </a:r>
            </a:p>
          </p:txBody>
        </p:sp>
        <p:sp>
          <p:nvSpPr>
            <p:cNvPr id="1049001" name=""/>
            <p:cNvSpPr/>
            <p:nvPr/>
          </p:nvSpPr>
          <p:spPr>
            <a:xfrm rot="0">
              <a:off x="4224" y="1545"/>
              <a:ext cx="1528" cy="1499"/>
            </a:xfrm>
            <a:custGeom>
              <a:avLst/>
              <a:ahLst/>
              <a:rect l="0" t="0" r="r" b="b"/>
              <a:pathLst>
                <a:path w="5374" h="5046">
                  <a:moveTo>
                    <a:pt x="5374" y="4729"/>
                  </a:moveTo>
                  <a:lnTo>
                    <a:pt x="5374" y="0"/>
                  </a:lnTo>
                  <a:lnTo>
                    <a:pt x="1078" y="0"/>
                  </a:lnTo>
                  <a:cubicBezTo>
                    <a:pt x="1395" y="534"/>
                    <a:pt x="1345" y="1209"/>
                    <a:pt x="954" y="1692"/>
                  </a:cubicBezTo>
                  <a:cubicBezTo>
                    <a:pt x="643" y="1553"/>
                    <a:pt x="278" y="1693"/>
                    <a:pt x="139" y="2004"/>
                  </a:cubicBezTo>
                  <a:cubicBezTo>
                    <a:pt x="0" y="2316"/>
                    <a:pt x="140" y="2681"/>
                    <a:pt x="451" y="2820"/>
                  </a:cubicBezTo>
                  <a:cubicBezTo>
                    <a:pt x="611" y="2891"/>
                    <a:pt x="794" y="2891"/>
                    <a:pt x="954" y="2820"/>
                  </a:cubicBezTo>
                  <a:cubicBezTo>
                    <a:pt x="1149" y="3373"/>
                    <a:pt x="1116" y="3982"/>
                    <a:pt x="862" y="4512"/>
                  </a:cubicBezTo>
                  <a:lnTo>
                    <a:pt x="862" y="4512"/>
                  </a:lnTo>
                  <a:lnTo>
                    <a:pt x="862" y="4513"/>
                  </a:lnTo>
                  <a:cubicBezTo>
                    <a:pt x="1391" y="4767"/>
                    <a:pt x="2000" y="4800"/>
                    <a:pt x="2554" y="4605"/>
                  </a:cubicBezTo>
                  <a:cubicBezTo>
                    <a:pt x="2415" y="4294"/>
                    <a:pt x="2555" y="3929"/>
                    <a:pt x="2866" y="3790"/>
                  </a:cubicBezTo>
                  <a:cubicBezTo>
                    <a:pt x="3178" y="3651"/>
                    <a:pt x="3543" y="3791"/>
                    <a:pt x="3682" y="4102"/>
                  </a:cubicBezTo>
                  <a:cubicBezTo>
                    <a:pt x="3753" y="4262"/>
                    <a:pt x="3753" y="4445"/>
                    <a:pt x="3682" y="4605"/>
                  </a:cubicBezTo>
                  <a:cubicBezTo>
                    <a:pt x="4164" y="4996"/>
                    <a:pt x="4839" y="5046"/>
                    <a:pt x="5374" y="4729"/>
                  </a:cubicBezTo>
                </a:path>
              </a:pathLst>
            </a:custGeom>
            <a:solidFill>
              <a:srgbClr val="FFFF00"/>
            </a:solidFill>
            <a:ln w="0" cap="flat" cmpd="sng">
              <a:solidFill>
                <a:srgbClr val="000000">
                  <a:alpha val="100000"/>
                </a:srgbClr>
              </a:solidFill>
              <a:prstDash val="solid"/>
              <a:round/>
            </a:ln>
          </p:spPr>
        </p:sp>
        <p:sp>
          <p:nvSpPr>
            <p:cNvPr id="1049002" name=""/>
            <p:cNvSpPr/>
            <p:nvPr/>
          </p:nvSpPr>
          <p:spPr>
            <a:xfrm rot="0">
              <a:off x="4224" y="1545"/>
              <a:ext cx="1528" cy="1499"/>
            </a:xfrm>
            <a:custGeom>
              <a:avLst/>
              <a:ahLst/>
              <a:rect l="0" t="0" r="r" b="b"/>
              <a:pathLst>
                <a:path w="5374" h="5046">
                  <a:moveTo>
                    <a:pt x="5374" y="4729"/>
                  </a:moveTo>
                  <a:lnTo>
                    <a:pt x="5374" y="0"/>
                  </a:lnTo>
                  <a:lnTo>
                    <a:pt x="1078" y="0"/>
                  </a:lnTo>
                  <a:cubicBezTo>
                    <a:pt x="1395" y="534"/>
                    <a:pt x="1345" y="1209"/>
                    <a:pt x="954" y="1692"/>
                  </a:cubicBezTo>
                  <a:cubicBezTo>
                    <a:pt x="643" y="1553"/>
                    <a:pt x="278" y="1693"/>
                    <a:pt x="139" y="2004"/>
                  </a:cubicBezTo>
                  <a:cubicBezTo>
                    <a:pt x="0" y="2316"/>
                    <a:pt x="140" y="2681"/>
                    <a:pt x="451" y="2820"/>
                  </a:cubicBezTo>
                  <a:cubicBezTo>
                    <a:pt x="611" y="2891"/>
                    <a:pt x="794" y="2891"/>
                    <a:pt x="954" y="2820"/>
                  </a:cubicBezTo>
                  <a:cubicBezTo>
                    <a:pt x="1149" y="3373"/>
                    <a:pt x="1116" y="3982"/>
                    <a:pt x="862" y="4512"/>
                  </a:cubicBezTo>
                  <a:lnTo>
                    <a:pt x="862" y="4512"/>
                  </a:lnTo>
                  <a:lnTo>
                    <a:pt x="862" y="4513"/>
                  </a:lnTo>
                  <a:cubicBezTo>
                    <a:pt x="1391" y="4767"/>
                    <a:pt x="2000" y="4800"/>
                    <a:pt x="2554" y="4605"/>
                  </a:cubicBezTo>
                  <a:cubicBezTo>
                    <a:pt x="2415" y="4294"/>
                    <a:pt x="2555" y="3929"/>
                    <a:pt x="2866" y="3790"/>
                  </a:cubicBezTo>
                  <a:cubicBezTo>
                    <a:pt x="3178" y="3651"/>
                    <a:pt x="3543" y="3791"/>
                    <a:pt x="3682" y="4102"/>
                  </a:cubicBezTo>
                  <a:cubicBezTo>
                    <a:pt x="3753" y="4262"/>
                    <a:pt x="3753" y="4445"/>
                    <a:pt x="3682" y="4605"/>
                  </a:cubicBezTo>
                  <a:cubicBezTo>
                    <a:pt x="4164" y="4996"/>
                    <a:pt x="4839" y="5046"/>
                    <a:pt x="5374" y="4729"/>
                  </a:cubicBezTo>
                </a:path>
              </a:pathLst>
            </a:custGeom>
            <a:noFill/>
            <a:ln w="1588" cap="rnd" cmpd="sng">
              <a:solidFill>
                <a:srgbClr val="000000">
                  <a:alpha val="100000"/>
                </a:srgbClr>
              </a:solidFill>
              <a:prstDash val="solid"/>
              <a:round/>
            </a:ln>
          </p:spPr>
        </p:sp>
        <p:sp>
          <p:nvSpPr>
            <p:cNvPr id="1049003" name=""/>
            <p:cNvSpPr/>
            <p:nvPr/>
          </p:nvSpPr>
          <p:spPr>
            <a:xfrm rot="0">
              <a:off x="4815" y="1826"/>
              <a:ext cx="921" cy="128"/>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400" lang="en-US">
                  <a:solidFill>
                    <a:srgbClr val="000000"/>
                  </a:solidFill>
                  <a:latin typeface="Arial" pitchFamily="0" charset="0"/>
                </a:rPr>
                <a:t>CATEGORY MGMT</a:t>
              </a:r>
            </a:p>
          </p:txBody>
        </p:sp>
        <p:sp>
          <p:nvSpPr>
            <p:cNvPr id="1049004" name=""/>
            <p:cNvSpPr/>
            <p:nvPr/>
          </p:nvSpPr>
          <p:spPr>
            <a:xfrm rot="0">
              <a:off x="4583" y="1959"/>
              <a:ext cx="1057" cy="88"/>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Team of sourcing experts with </a:t>
              </a:r>
            </a:p>
          </p:txBody>
        </p:sp>
        <p:sp>
          <p:nvSpPr>
            <p:cNvPr id="1049005" name=""/>
            <p:cNvSpPr/>
            <p:nvPr/>
          </p:nvSpPr>
          <p:spPr>
            <a:xfrm rot="0">
              <a:off x="4492" y="2054"/>
              <a:ext cx="1241" cy="89"/>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industry knowledge and experience </a:t>
              </a:r>
            </a:p>
          </p:txBody>
        </p:sp>
        <p:sp>
          <p:nvSpPr>
            <p:cNvPr id="1049006" name=""/>
            <p:cNvSpPr/>
            <p:nvPr/>
          </p:nvSpPr>
          <p:spPr>
            <a:xfrm rot="0">
              <a:off x="4542" y="2145"/>
              <a:ext cx="1121" cy="88"/>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to select suppliers and negotiate </a:t>
              </a:r>
            </a:p>
          </p:txBody>
        </p:sp>
        <p:sp>
          <p:nvSpPr>
            <p:cNvPr id="1049007" name=""/>
            <p:cNvSpPr/>
            <p:nvPr/>
          </p:nvSpPr>
          <p:spPr>
            <a:xfrm rot="0">
              <a:off x="4542" y="2235"/>
              <a:ext cx="1129" cy="88"/>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000" lang="en-US">
                  <a:solidFill>
                    <a:srgbClr val="000000"/>
                  </a:solidFill>
                  <a:latin typeface="Arial" pitchFamily="0" charset="0"/>
                </a:rPr>
                <a:t>competitive terms with suppliers</a:t>
              </a:r>
            </a:p>
          </p:txBody>
        </p:sp>
        <p:sp>
          <p:nvSpPr>
            <p:cNvPr id="1049008" name=""/>
            <p:cNvSpPr/>
            <p:nvPr/>
          </p:nvSpPr>
          <p:spPr>
            <a:xfrm rot="0">
              <a:off x="4893" y="2329"/>
              <a:ext cx="155" cy="96"/>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000" lang="en-US">
                  <a:solidFill>
                    <a:srgbClr val="000000"/>
                  </a:solidFill>
                  <a:latin typeface="Arial" pitchFamily="0" charset="0"/>
                </a:rPr>
                <a:t>Tele</a:t>
              </a:r>
            </a:p>
          </p:txBody>
        </p:sp>
        <p:sp>
          <p:nvSpPr>
            <p:cNvPr id="1049009" name=""/>
            <p:cNvSpPr/>
            <p:nvPr/>
          </p:nvSpPr>
          <p:spPr>
            <a:xfrm rot="0">
              <a:off x="5034" y="2329"/>
              <a:ext cx="27" cy="96"/>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000" lang="en-US">
                  <a:solidFill>
                    <a:srgbClr val="000000"/>
                  </a:solidFill>
                  <a:latin typeface="Arial" pitchFamily="0" charset="0"/>
                </a:rPr>
                <a:t>-</a:t>
              </a:r>
            </a:p>
          </p:txBody>
        </p:sp>
        <p:sp>
          <p:nvSpPr>
            <p:cNvPr id="1049010" name=""/>
            <p:cNvSpPr/>
            <p:nvPr/>
          </p:nvSpPr>
          <p:spPr>
            <a:xfrm rot="0">
              <a:off x="5061" y="2329"/>
              <a:ext cx="293" cy="96"/>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000" lang="en-US">
                  <a:solidFill>
                    <a:srgbClr val="000000"/>
                  </a:solidFill>
                  <a:latin typeface="Arial" pitchFamily="0" charset="0"/>
                </a:rPr>
                <a:t>services</a:t>
              </a:r>
            </a:p>
          </p:txBody>
        </p:sp>
        <p:sp>
          <p:nvSpPr>
            <p:cNvPr id="1049011" name=""/>
            <p:cNvSpPr/>
            <p:nvPr/>
          </p:nvSpPr>
          <p:spPr>
            <a:xfrm rot="0">
              <a:off x="4915" y="2420"/>
              <a:ext cx="428" cy="96"/>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000" lang="en-US">
                  <a:solidFill>
                    <a:srgbClr val="000000"/>
                  </a:solidFill>
                  <a:latin typeface="Arial" pitchFamily="0" charset="0"/>
                </a:rPr>
                <a:t>Spot Buying</a:t>
              </a:r>
            </a:p>
          </p:txBody>
        </p:sp>
        <p:sp>
          <p:nvSpPr>
            <p:cNvPr id="1049012" name=""/>
            <p:cNvSpPr/>
            <p:nvPr/>
          </p:nvSpPr>
          <p:spPr>
            <a:xfrm rot="0">
              <a:off x="4961" y="2515"/>
              <a:ext cx="327" cy="96"/>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000" lang="en-US">
                  <a:solidFill>
                    <a:srgbClr val="000000"/>
                  </a:solidFill>
                  <a:latin typeface="Arial" pitchFamily="0" charset="0"/>
                </a:rPr>
                <a:t>Solutions</a:t>
              </a:r>
            </a:p>
          </p:txBody>
        </p:sp>
        <p:sp>
          <p:nvSpPr>
            <p:cNvPr id="1049013" name=""/>
            <p:cNvSpPr/>
            <p:nvPr/>
          </p:nvSpPr>
          <p:spPr>
            <a:xfrm rot="0">
              <a:off x="5322" y="2540"/>
              <a:ext cx="406" cy="318"/>
            </a:xfrm>
            <a:custGeom>
              <a:avLst/>
              <a:ahLst/>
              <a:rect l="0" t="0" r="r" b="b"/>
              <a:pathLst>
                <a:path w="406" h="318">
                  <a:moveTo>
                    <a:pt x="148" y="74"/>
                  </a:moveTo>
                  <a:lnTo>
                    <a:pt x="40" y="63"/>
                  </a:lnTo>
                  <a:lnTo>
                    <a:pt x="76" y="144"/>
                  </a:lnTo>
                  <a:lnTo>
                    <a:pt x="0" y="205"/>
                  </a:lnTo>
                  <a:lnTo>
                    <a:pt x="102" y="233"/>
                  </a:lnTo>
                  <a:lnTo>
                    <a:pt x="113" y="318"/>
                  </a:lnTo>
                  <a:lnTo>
                    <a:pt x="203" y="272"/>
                  </a:lnTo>
                  <a:lnTo>
                    <a:pt x="293" y="318"/>
                  </a:lnTo>
                  <a:lnTo>
                    <a:pt x="305" y="233"/>
                  </a:lnTo>
                  <a:lnTo>
                    <a:pt x="406" y="205"/>
                  </a:lnTo>
                  <a:lnTo>
                    <a:pt x="330" y="144"/>
                  </a:lnTo>
                  <a:lnTo>
                    <a:pt x="366" y="63"/>
                  </a:lnTo>
                  <a:lnTo>
                    <a:pt x="260" y="74"/>
                  </a:lnTo>
                  <a:lnTo>
                    <a:pt x="203" y="0"/>
                  </a:lnTo>
                  <a:lnTo>
                    <a:pt x="148" y="74"/>
                  </a:lnTo>
                </a:path>
              </a:pathLst>
            </a:custGeom>
            <a:solidFill>
              <a:srgbClr val="00FFFF"/>
            </a:solidFill>
            <a:ln>
              <a:noFill/>
            </a:ln>
          </p:spPr>
        </p:sp>
        <p:sp>
          <p:nvSpPr>
            <p:cNvPr id="1049014" name=""/>
            <p:cNvSpPr/>
            <p:nvPr/>
          </p:nvSpPr>
          <p:spPr>
            <a:xfrm rot="0">
              <a:off x="5322" y="2540"/>
              <a:ext cx="406" cy="318"/>
            </a:xfrm>
            <a:custGeom>
              <a:avLst/>
              <a:ahLst/>
              <a:rect l="0" t="0" r="r" b="b"/>
              <a:pathLst>
                <a:path w="406" h="318">
                  <a:moveTo>
                    <a:pt x="148" y="74"/>
                  </a:moveTo>
                  <a:lnTo>
                    <a:pt x="40" y="63"/>
                  </a:lnTo>
                  <a:lnTo>
                    <a:pt x="76" y="144"/>
                  </a:lnTo>
                  <a:lnTo>
                    <a:pt x="0" y="205"/>
                  </a:lnTo>
                  <a:lnTo>
                    <a:pt x="102" y="233"/>
                  </a:lnTo>
                  <a:lnTo>
                    <a:pt x="113" y="318"/>
                  </a:lnTo>
                  <a:lnTo>
                    <a:pt x="203" y="272"/>
                  </a:lnTo>
                  <a:lnTo>
                    <a:pt x="293" y="318"/>
                  </a:lnTo>
                  <a:lnTo>
                    <a:pt x="305" y="233"/>
                  </a:lnTo>
                  <a:lnTo>
                    <a:pt x="406" y="205"/>
                  </a:lnTo>
                  <a:lnTo>
                    <a:pt x="330" y="144"/>
                  </a:lnTo>
                  <a:lnTo>
                    <a:pt x="366" y="63"/>
                  </a:lnTo>
                  <a:lnTo>
                    <a:pt x="260" y="74"/>
                  </a:lnTo>
                  <a:lnTo>
                    <a:pt x="203" y="0"/>
                  </a:lnTo>
                  <a:lnTo>
                    <a:pt x="148" y="74"/>
                  </a:lnTo>
                </a:path>
              </a:pathLst>
            </a:custGeom>
            <a:noFill/>
            <a:ln w="1588" cap="rnd" cmpd="sng">
              <a:solidFill>
                <a:srgbClr val="000000">
                  <a:alpha val="100000"/>
                </a:srgbClr>
              </a:solidFill>
              <a:prstDash val="solid"/>
              <a:round/>
            </a:ln>
          </p:spPr>
        </p:sp>
        <p:sp>
          <p:nvSpPr>
            <p:cNvPr id="1049015" name=""/>
            <p:cNvSpPr/>
            <p:nvPr/>
          </p:nvSpPr>
          <p:spPr>
            <a:xfrm rot="0">
              <a:off x="5425" y="2667"/>
              <a:ext cx="232" cy="67"/>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700" lang="en-US">
                  <a:solidFill>
                    <a:srgbClr val="000000"/>
                  </a:solidFill>
                  <a:latin typeface="Arial" pitchFamily="0" charset="0"/>
                </a:rPr>
                <a:t>Suppliers</a:t>
              </a:r>
            </a:p>
          </p:txBody>
        </p:sp>
      </p:grpSp>
    </p:spTree>
  </p:cSld>
  <p:clrMapOvr>
    <a:masterClrMapping/>
  </p:clrMapOvr>
  <p:transition spd="fast" advClick="1">
    <p:zoom dir="out"/>
  </p:transition>
  <p:timing/>
</p:sld>
</file>

<file path=ppt/slides/slide16.xml><?xml version="1.0" encoding="utf-8"?>
<p:sld xmlns:a="http://schemas.openxmlformats.org/drawingml/2006/main" xmlns:r="http://schemas.openxmlformats.org/officeDocument/2006/relationships" xmlns:p="http://schemas.openxmlformats.org/presentationml/2006/main" showMasterSp="1">
  <p:cSld>
    <p:spTree>
      <p:nvGrpSpPr>
        <p:cNvPr id="84" name=""/>
        <p:cNvGrpSpPr/>
        <p:nvPr/>
      </p:nvGrpSpPr>
      <p:grpSpPr>
        <a:xfrm rot="0">
          <a:off x="0" y="0"/>
          <a:ext cx="0" cy="0"/>
          <a:chOff x="0" y="0"/>
          <a:chExt cx="0" cy="0"/>
        </a:xfrm>
      </p:grpSpPr>
      <p:sp>
        <p:nvSpPr>
          <p:cNvPr id="1049023"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t>16</a:t>
            </a:fld>
            <a:endParaRPr sz="1000">
              <a:latin typeface="Arial" pitchFamily="0" charset="0"/>
            </a:endParaRPr>
          </a:p>
        </p:txBody>
      </p:sp>
      <p:sp>
        <p:nvSpPr>
          <p:cNvPr id="1049020" name=""/>
          <p:cNvSpPr txBox="1"/>
          <p:nvPr/>
        </p:nvSpPr>
        <p:spPr>
          <a:xfrm rot="0">
            <a:off x="304800" y="3744912"/>
            <a:ext cx="8610600" cy="3025140"/>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eaLnBrk="1" hangingPunct="1" indent="-231775" latinLnBrk="1" lvl="0" marL="231775">
              <a:buFontTx/>
              <a:buChar char="•"/>
            </a:pPr>
            <a:r>
              <a:rPr sz="1800" lang="en-US">
                <a:latin typeface="Arial" pitchFamily="0" charset="0"/>
              </a:rPr>
              <a:t>Educate, guide and advise Cx Reps regarding legal risks, terms and conditions of the Agreements, proper use of contractors (supplemental staffing contractors, subcontractors and independent contractors), and to ensure appropriate contract interpretation and that legal risks are addressed and handled appropriately</a:t>
            </a:r>
          </a:p>
          <a:p>
            <a:pPr eaLnBrk="1" hangingPunct="1" indent="-231775" latinLnBrk="1" lvl="0" marL="231775">
              <a:buFontTx/>
              <a:buChar char="•"/>
            </a:pPr>
            <a:r>
              <a:rPr sz="1800" lang="en-US">
                <a:latin typeface="Arial" pitchFamily="0" charset="0"/>
              </a:rPr>
              <a:t>Create, review and prepare flow down terms and conditions for the suppliers from each Client master agreement</a:t>
            </a:r>
          </a:p>
          <a:p>
            <a:pPr eaLnBrk="1" hangingPunct="1" indent="-231775" latinLnBrk="1" lvl="0" marL="231775">
              <a:buFontTx/>
              <a:buChar char="•"/>
            </a:pPr>
            <a:r>
              <a:rPr sz="1800" lang="en-US">
                <a:latin typeface="Arial" pitchFamily="0" charset="0"/>
              </a:rPr>
              <a:t>Assess risks and determine how those risks can be mitigated</a:t>
            </a:r>
          </a:p>
          <a:p>
            <a:pPr eaLnBrk="1" hangingPunct="1" indent="-231775" latinLnBrk="1" lvl="0" marL="231775">
              <a:buFontTx/>
              <a:buChar char="•"/>
            </a:pPr>
            <a:r>
              <a:rPr sz="1800" lang="en-US">
                <a:latin typeface="Arial" pitchFamily="0" charset="0"/>
              </a:rPr>
              <a:t>Maintain Vendor Variance Report and Cx templates, including agreements and exhibits, and provide templates when appropriate</a:t>
            </a:r>
          </a:p>
          <a:p>
            <a:pPr eaLnBrk="1" hangingPunct="1" indent="-231775" latinLnBrk="1" lvl="0" marL="231775">
              <a:buFontTx/>
              <a:buChar char="•"/>
            </a:pPr>
            <a:r>
              <a:rPr sz="1800" lang="en-US">
                <a:latin typeface="Arial" pitchFamily="0" charset="0"/>
              </a:rPr>
              <a:t>Review and analyze whether or not an individual meets policy guidelines to be an independent contractor</a:t>
            </a:r>
          </a:p>
        </p:txBody>
      </p:sp>
      <p:sp>
        <p:nvSpPr>
          <p:cNvPr id="1049021" name=""/>
          <p:cNvSpPr/>
          <p:nvPr/>
        </p:nvSpPr>
        <p:spPr bwMode="gray">
          <a:xfrm rot="0">
            <a:off x="304800" y="609600"/>
            <a:ext cx="8610600" cy="600075"/>
          </a:xfrm>
          <a:prstGeom prst="rect"/>
          <a:noFill/>
          <a:ln>
            <a:noFill/>
          </a:ln>
        </p:spPr>
        <p:txBody>
          <a:bodyPr anchor="b" bIns="45720" lIns="45720" rIns="45720" tIns="45720" vert="horz"/>
          <a:lstStyle>
            <a:lvl1pPr algn="l" fontAlgn="base" indent="0" latinLnBrk="1" marL="0" rtl="0">
              <a:lnSpc>
                <a:spcPct val="100000"/>
              </a:lnSpc>
              <a:spcBef>
                <a:spcPct val="0"/>
              </a:spcBef>
              <a:spcAft>
                <a:spcPct val="0"/>
              </a:spcAft>
              <a:buFontTx/>
              <a:buNone/>
              <a:defRPr baseline="0" b="1" sz="2800" i="0" u="none">
                <a:solidFill>
                  <a:schemeClr val="lt1"/>
                </a:solidFill>
                <a:latin typeface="Arial" pitchFamily="0" charset="0"/>
                <a:sym typeface="Times New Roman" pitchFamily="18" charset="0"/>
              </a:defRPr>
            </a:lvl1pPr>
          </a:lstStyle>
          <a:p>
            <a:pPr lvl="0"/>
            <a:r>
              <a:rPr b="0" lang="en-US"/>
              <a:t>The Cx teaming with Legal</a:t>
            </a:r>
          </a:p>
        </p:txBody>
      </p:sp>
    </p:spTree>
  </p:cSld>
  <p:clrMapOvr>
    <a:masterClrMapping/>
  </p:clrMapOvr>
  <p:transition spd="fast" advClick="1">
    <p:zoom dir="out"/>
  </p:transition>
  <p:timing/>
</p:sld>
</file>

<file path=ppt/slides/slide2.xml><?xml version="1.0" encoding="utf-8"?>
<p:sld xmlns:a="http://schemas.openxmlformats.org/drawingml/2006/main" xmlns:r="http://schemas.openxmlformats.org/officeDocument/2006/relationships" xmlns:p="http://schemas.openxmlformats.org/presentationml/2006/main" showMasterSp="1">
  <p:cSld>
    <p:spTree>
      <p:nvGrpSpPr>
        <p:cNvPr id="30" name=""/>
        <p:cNvGrpSpPr/>
        <p:nvPr/>
      </p:nvGrpSpPr>
      <p:grpSpPr>
        <a:xfrm rot="0">
          <a:off x="0" y="0"/>
          <a:ext cx="0" cy="0"/>
          <a:chOff x="0" y="0"/>
          <a:chExt cx="0" cy="0"/>
        </a:xfrm>
      </p:grpSpPr>
      <p:sp>
        <p:nvSpPr>
          <p:cNvPr id="1048614"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t>2</a:t>
            </a:fld>
            <a:endParaRPr sz="1000">
              <a:latin typeface="Arial" pitchFamily="0" charset="0"/>
            </a:endParaRPr>
          </a:p>
        </p:txBody>
      </p:sp>
      <p:sp>
        <p:nvSpPr>
          <p:cNvPr id="1048596" name=""/>
          <p:cNvSpPr/>
          <p:nvPr>
            <p:ph type="title" sz="full" idx="0"/>
          </p:nvPr>
        </p:nvSpPr>
        <p:spPr>
          <a:xfrm rot="0">
            <a:off x="479425" y="125412"/>
            <a:ext cx="8250237" cy="1143000"/>
          </a:xfrm>
          <a:prstGeom prst="rect"/>
          <a:noFill/>
          <a:ln>
            <a:noFill/>
          </a:ln>
        </p:spPr>
        <p:txBody>
          <a:bodyPr anchor="t" bIns="45720" lIns="91440" rIns="91440" tIns="45720" vert="horz"/>
          <a:lstStyle>
            <a:lvl1pPr algn="l" fontAlgn="base" indent="0" latinLnBrk="1" marL="0" rtl="0">
              <a:lnSpc>
                <a:spcPct val="100000"/>
              </a:lnSpc>
              <a:spcBef>
                <a:spcPct val="0"/>
              </a:spcBef>
              <a:spcAft>
                <a:spcPct val="0"/>
              </a:spcAft>
              <a:buFontTx/>
              <a:buNone/>
              <a:defRPr baseline="0" b="1" sz="2800" i="0" u="none">
                <a:solidFill>
                  <a:schemeClr val="lt1"/>
                </a:solidFill>
                <a:latin typeface="Arial" pitchFamily="0" charset="0"/>
                <a:sym typeface="Times New Roman" pitchFamily="18" charset="0"/>
              </a:defRPr>
            </a:lvl1pPr>
          </a:lstStyle>
          <a:p>
            <a:r>
              <a:rPr altLang="en-US" lang="en-GB"/>
              <a:t>Global Subcontractor Procurement Category</a:t>
            </a:r>
          </a:p>
        </p:txBody>
      </p:sp>
      <p:sp>
        <p:nvSpPr>
          <p:cNvPr id="1048597" name=""/>
          <p:cNvSpPr/>
          <p:nvPr>
            <p:ph type="body" sz="full" idx="1"/>
          </p:nvPr>
        </p:nvSpPr>
        <p:spPr>
          <a:xfrm rot="0">
            <a:off x="288925" y="1427162"/>
            <a:ext cx="4064000" cy="512762"/>
          </a:xfrm>
          <a:prstGeom prst="rect"/>
          <a:noFill/>
          <a:ln>
            <a:noFill/>
          </a:ln>
        </p:spPr>
        <p:txBody>
          <a:bodyPr anchor="t" bIns="45720" lIns="91440" rIns="91440" tIns="45720" vert="horz"/>
          <a:lstStyle>
            <a:lvl1pPr algn="l" fontAlgn="base" indent="-228600" latinLnBrk="1" marL="228600"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1pPr>
            <a:lvl2pPr algn="l" fontAlgn="base" indent="-225425" latinLnBrk="1" marL="455612" rtl="0">
              <a:lnSpc>
                <a:spcPct val="100000"/>
              </a:lnSpc>
              <a:spcBef>
                <a:spcPct val="0"/>
              </a:spcBef>
              <a:spcAft>
                <a:spcPct val="50000"/>
              </a:spcAft>
              <a:buClr>
                <a:schemeClr val="accent1"/>
              </a:buClr>
              <a:buSzPct val="100000"/>
              <a:buFontTx/>
              <a:buChar char="–"/>
              <a:defRPr baseline="0" b="0" sz="1600" i="0" u="none">
                <a:solidFill>
                  <a:schemeClr val="dk1"/>
                </a:solidFill>
                <a:latin typeface="Arial" pitchFamily="0" charset="0"/>
                <a:sym typeface="Times New Roman" pitchFamily="18" charset="0"/>
              </a:defRPr>
            </a:lvl2pPr>
            <a:lvl3pPr algn="l" fontAlgn="base" indent="-227012" latinLnBrk="1" marL="6842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3pPr>
            <a:lvl4pPr algn="l" fontAlgn="base" indent="-227012" latinLnBrk="1" marL="9128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4pPr>
            <a:lvl5pPr algn="l" fontAlgn="base" indent="-227012" latinLnBrk="1" marL="11414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5pPr>
          </a:lstStyle>
          <a:p>
            <a:pPr algn="ctr" indent="0" lvl="0" marL="0">
              <a:lnSpc>
                <a:spcPct val="80000"/>
              </a:lnSpc>
              <a:buFontTx/>
              <a:buNone/>
            </a:pPr>
            <a:r>
              <a:rPr altLang="en-US" b="1" sz="2000" lang="en-GB" u="sng"/>
              <a:t>Vision</a:t>
            </a:r>
            <a:r>
              <a:rPr altLang="en-US" b="1" sz="2000" lang="en-GB"/>
              <a:t> </a:t>
            </a:r>
          </a:p>
        </p:txBody>
      </p:sp>
      <p:sp>
        <p:nvSpPr>
          <p:cNvPr id="1048598" name=""/>
          <p:cNvSpPr/>
          <p:nvPr/>
        </p:nvSpPr>
        <p:spPr>
          <a:xfrm rot="0">
            <a:off x="244475" y="1700212"/>
            <a:ext cx="4060825" cy="671512"/>
          </a:xfrm>
          <a:prstGeom prst="rect"/>
          <a:noFill/>
          <a:ln>
            <a:noFill/>
          </a:ln>
        </p:spPr>
        <p:txBody>
          <a:bodyPr anchor="t" bIns="44450" lIns="45720" rIns="45720" tIns="44450" vert="horz"/>
          <a:lstStyle>
            <a:lvl1pPr algn="l" fontAlgn="base" indent="-228600" latinLnBrk="1" marL="228600"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1pPr>
            <a:lvl2pPr algn="l" fontAlgn="base" indent="-225425" latinLnBrk="1" marL="455612" rtl="0">
              <a:lnSpc>
                <a:spcPct val="100000"/>
              </a:lnSpc>
              <a:spcBef>
                <a:spcPct val="0"/>
              </a:spcBef>
              <a:spcAft>
                <a:spcPct val="50000"/>
              </a:spcAft>
              <a:buClr>
                <a:schemeClr val="accent1"/>
              </a:buClr>
              <a:buSzPct val="100000"/>
              <a:buFontTx/>
              <a:buChar char="–"/>
              <a:defRPr baseline="0" b="0" sz="1600" i="0" u="none">
                <a:solidFill>
                  <a:schemeClr val="dk1"/>
                </a:solidFill>
                <a:latin typeface="Arial" pitchFamily="0" charset="0"/>
                <a:sym typeface="Times New Roman" pitchFamily="18" charset="0"/>
              </a:defRPr>
            </a:lvl2pPr>
            <a:lvl3pPr algn="l" fontAlgn="base" indent="-227012" latinLnBrk="1" marL="6842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3pPr>
            <a:lvl4pPr algn="l" fontAlgn="base" indent="-227012" latinLnBrk="1" marL="9128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4pPr>
            <a:lvl5pPr algn="l" fontAlgn="base" indent="-227012" latinLnBrk="1" marL="11414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5pPr>
          </a:lstStyle>
          <a:p>
            <a:pPr indent="0" lvl="0" marL="0">
              <a:buFont typeface="Wingdings" pitchFamily="2" charset="2"/>
              <a:buNone/>
            </a:pPr>
            <a:r>
              <a:rPr altLang="en-US" sz="1600" lang="en-GB"/>
              <a:t>Transparency, management, and reduction of our subcontractor and contractor spend</a:t>
            </a:r>
          </a:p>
        </p:txBody>
      </p:sp>
      <p:sp>
        <p:nvSpPr>
          <p:cNvPr id="1048599" name=""/>
          <p:cNvSpPr/>
          <p:nvPr/>
        </p:nvSpPr>
        <p:spPr>
          <a:xfrm rot="0">
            <a:off x="358775" y="2519362"/>
            <a:ext cx="4030662" cy="528637"/>
          </a:xfrm>
          <a:prstGeom prst="rect"/>
          <a:noFill/>
          <a:ln>
            <a:noFill/>
          </a:ln>
        </p:spPr>
        <p:txBody>
          <a:bodyPr anchor="t" bIns="44450" lIns="45720" rIns="45720" tIns="44450" vert="horz"/>
          <a:lstStyle>
            <a:lvl1pPr algn="l" fontAlgn="base" indent="-228600" latinLnBrk="1" marL="228600"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1pPr>
            <a:lvl2pPr algn="l" fontAlgn="base" indent="-225425" latinLnBrk="1" marL="455612" rtl="0">
              <a:lnSpc>
                <a:spcPct val="100000"/>
              </a:lnSpc>
              <a:spcBef>
                <a:spcPct val="0"/>
              </a:spcBef>
              <a:spcAft>
                <a:spcPct val="50000"/>
              </a:spcAft>
              <a:buClr>
                <a:schemeClr val="accent1"/>
              </a:buClr>
              <a:buSzPct val="100000"/>
              <a:buFontTx/>
              <a:buChar char="–"/>
              <a:defRPr baseline="0" b="0" sz="1600" i="0" u="none">
                <a:solidFill>
                  <a:schemeClr val="dk1"/>
                </a:solidFill>
                <a:latin typeface="Arial" pitchFamily="0" charset="0"/>
                <a:sym typeface="Times New Roman" pitchFamily="18" charset="0"/>
              </a:defRPr>
            </a:lvl2pPr>
            <a:lvl3pPr algn="l" fontAlgn="base" indent="-227012" latinLnBrk="1" marL="6842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3pPr>
            <a:lvl4pPr algn="l" fontAlgn="base" indent="-227012" latinLnBrk="1" marL="9128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4pPr>
            <a:lvl5pPr algn="l" fontAlgn="base" indent="-227012" latinLnBrk="1" marL="11414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5pPr>
          </a:lstStyle>
          <a:p>
            <a:pPr algn="ctr" indent="0" lvl="0" marL="0">
              <a:buFontTx/>
              <a:buNone/>
            </a:pPr>
            <a:r>
              <a:rPr altLang="en-US" b="1" sz="2000" lang="en-GB" u="sng"/>
              <a:t>Mission</a:t>
            </a:r>
          </a:p>
        </p:txBody>
      </p:sp>
      <p:sp>
        <p:nvSpPr>
          <p:cNvPr id="1048600" name=""/>
          <p:cNvSpPr/>
          <p:nvPr/>
        </p:nvSpPr>
        <p:spPr>
          <a:xfrm rot="0">
            <a:off x="219075" y="2884487"/>
            <a:ext cx="4110037" cy="528637"/>
          </a:xfrm>
          <a:prstGeom prst="rect"/>
          <a:noFill/>
          <a:ln>
            <a:noFill/>
          </a:ln>
        </p:spPr>
        <p:txBody>
          <a:bodyPr anchor="t" bIns="44450" lIns="45720" rIns="45720" tIns="44450" vert="horz"/>
          <a:lstStyle>
            <a:lvl1pPr algn="l" fontAlgn="base" indent="-228600" latinLnBrk="1" marL="228600"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1pPr>
            <a:lvl2pPr algn="l" fontAlgn="base" indent="-225425" latinLnBrk="1" marL="455612" rtl="0">
              <a:lnSpc>
                <a:spcPct val="100000"/>
              </a:lnSpc>
              <a:spcBef>
                <a:spcPct val="0"/>
              </a:spcBef>
              <a:spcAft>
                <a:spcPct val="50000"/>
              </a:spcAft>
              <a:buClr>
                <a:schemeClr val="accent1"/>
              </a:buClr>
              <a:buSzPct val="100000"/>
              <a:buFontTx/>
              <a:buChar char="–"/>
              <a:defRPr baseline="0" b="0" sz="1600" i="0" u="none">
                <a:solidFill>
                  <a:schemeClr val="dk1"/>
                </a:solidFill>
                <a:latin typeface="Arial" pitchFamily="0" charset="0"/>
                <a:sym typeface="Times New Roman" pitchFamily="18" charset="0"/>
              </a:defRPr>
            </a:lvl2pPr>
            <a:lvl3pPr algn="l" fontAlgn="base" indent="-227012" latinLnBrk="1" marL="6842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3pPr>
            <a:lvl4pPr algn="l" fontAlgn="base" indent="-227012" latinLnBrk="1" marL="9128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4pPr>
            <a:lvl5pPr algn="l" fontAlgn="base" indent="-227012" latinLnBrk="1" marL="11414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5pPr>
          </a:lstStyle>
          <a:p>
            <a:pPr lvl="0">
              <a:buFont typeface="Wingdings" pitchFamily="2" charset="2"/>
              <a:buChar char="Ø"/>
            </a:pPr>
            <a:r>
              <a:rPr altLang="en-US" sz="1600" lang="en-GB"/>
              <a:t>All Staff Augmentation spend will go through a centralized procurement channel </a:t>
            </a:r>
          </a:p>
          <a:p>
            <a:pPr lvl="0">
              <a:buFont typeface="Wingdings" pitchFamily="2" charset="2"/>
              <a:buChar char="Ø"/>
            </a:pPr>
            <a:r>
              <a:rPr altLang="en-US" sz="1600" lang="en-GB"/>
              <a:t>Solution Based spend of $1 million or more per project</a:t>
            </a:r>
            <a:r>
              <a:rPr altLang="en-US" sz="1600" lang="en-GB">
                <a:solidFill>
                  <a:schemeClr val="accent1"/>
                </a:solidFill>
              </a:rPr>
              <a:t> </a:t>
            </a:r>
            <a:r>
              <a:rPr altLang="en-US" sz="1600" lang="en-GB"/>
              <a:t>will involve procurement for sourcing, contracting, reporting and management</a:t>
            </a:r>
            <a:r>
              <a:rPr altLang="en-US" sz="1600" lang="en-GB"/>
              <a:t>*</a:t>
            </a:r>
          </a:p>
          <a:p>
            <a:pPr lvl="0">
              <a:buFont typeface="Wingdings" pitchFamily="2" charset="2"/>
              <a:buChar char="Ø"/>
            </a:pPr>
            <a:endParaRPr altLang="en-US" sz="1600" lang="en-GB"/>
          </a:p>
        </p:txBody>
      </p:sp>
      <p:sp>
        <p:nvSpPr>
          <p:cNvPr id="1048601" name=""/>
          <p:cNvSpPr/>
          <p:nvPr/>
        </p:nvSpPr>
        <p:spPr>
          <a:xfrm rot="0">
            <a:off x="192087" y="1349375"/>
            <a:ext cx="4233862" cy="938212"/>
          </a:xfrm>
          <a:prstGeom prst="rect"/>
          <a:noFill/>
          <a:ln w="9525" cap="flat" cmpd="sng">
            <a:solidFill>
              <a:schemeClr val="accent1">
                <a:alpha val="100000"/>
              </a:schemeClr>
            </a:solidFill>
            <a:prstDash val="solid"/>
            <a:round/>
          </a:ln>
        </p:spPr>
      </p:sp>
      <p:sp>
        <p:nvSpPr>
          <p:cNvPr id="1048602" name=""/>
          <p:cNvSpPr/>
          <p:nvPr/>
        </p:nvSpPr>
        <p:spPr>
          <a:xfrm rot="0">
            <a:off x="201612" y="2559050"/>
            <a:ext cx="4221162" cy="2185987"/>
          </a:xfrm>
          <a:prstGeom prst="rect"/>
          <a:noFill/>
          <a:ln w="9525" cap="flat" cmpd="sng">
            <a:solidFill>
              <a:schemeClr val="accent1">
                <a:alpha val="100000"/>
              </a:schemeClr>
            </a:solidFill>
            <a:prstDash val="solid"/>
            <a:round/>
          </a:ln>
        </p:spPr>
      </p:sp>
      <p:sp>
        <p:nvSpPr>
          <p:cNvPr id="1048603" name=""/>
          <p:cNvSpPr txBox="1"/>
          <p:nvPr/>
        </p:nvSpPr>
        <p:spPr>
          <a:xfrm rot="0">
            <a:off x="180975" y="6391275"/>
            <a:ext cx="2257425" cy="336550"/>
          </a:xfrm>
          <a:prstGeom prst="rect"/>
          <a:noFill/>
          <a:ln>
            <a:noFill/>
          </a:ln>
        </p:spPr>
        <p:txBody>
          <a:bodyPr bIns="45720" lIns="91440" rIns="91440" tIns="4572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800" lang="en-US">
                <a:latin typeface="Arial" pitchFamily="0" charset="0"/>
              </a:rPr>
              <a:t>* Supplier performance monitoring and audits</a:t>
            </a:r>
          </a:p>
          <a:p>
            <a:pPr lvl="0"/>
            <a:r>
              <a:rPr sz="800" lang="en-US">
                <a:latin typeface="Arial" pitchFamily="0" charset="0"/>
              </a:rPr>
              <a:t>*</a:t>
            </a:r>
            <a:r>
              <a:rPr sz="800" lang="en-US">
                <a:latin typeface="Arial" pitchFamily="0" charset="0"/>
              </a:rPr>
              <a:t>* In countries with centralized ops… by FY07</a:t>
            </a:r>
          </a:p>
        </p:txBody>
      </p:sp>
      <p:sp>
        <p:nvSpPr>
          <p:cNvPr id="1048604" name=""/>
          <p:cNvSpPr/>
          <p:nvPr/>
        </p:nvSpPr>
        <p:spPr>
          <a:xfrm rot="0">
            <a:off x="201612" y="4895850"/>
            <a:ext cx="4233862" cy="1347787"/>
          </a:xfrm>
          <a:prstGeom prst="rect"/>
          <a:noFill/>
          <a:ln w="9525" cap="flat" cmpd="sng">
            <a:solidFill>
              <a:schemeClr val="accent1">
                <a:alpha val="100000"/>
              </a:schemeClr>
            </a:solidFill>
            <a:prstDash val="solid"/>
            <a:round/>
          </a:ln>
        </p:spPr>
      </p:sp>
      <p:sp>
        <p:nvSpPr>
          <p:cNvPr id="1048605" name=""/>
          <p:cNvSpPr/>
          <p:nvPr/>
        </p:nvSpPr>
        <p:spPr>
          <a:xfrm rot="0">
            <a:off x="1619250" y="4902200"/>
            <a:ext cx="1376680" cy="396240"/>
          </a:xfrm>
          <a:prstGeom prst="rect"/>
          <a:noFill/>
          <a:ln>
            <a:noFill/>
          </a:ln>
        </p:spPr>
        <p:txBody>
          <a:bodyPr bIns="45720" lIns="91440" rIns="91440" tIns="4572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ctr" lvl="0">
              <a:spcBef>
                <a:spcPct val="30000"/>
              </a:spcBef>
              <a:buClr>
                <a:schemeClr val="dk1"/>
              </a:buClr>
              <a:buFontTx/>
              <a:buNone/>
            </a:pPr>
            <a:r>
              <a:rPr altLang="en-US" b="1" sz="2000" lang="en-GB" u="sng">
                <a:latin typeface="Arial" pitchFamily="0" charset="0"/>
              </a:rPr>
              <a:t>Objectives</a:t>
            </a:r>
          </a:p>
        </p:txBody>
      </p:sp>
      <p:sp>
        <p:nvSpPr>
          <p:cNvPr id="1048606" name=""/>
          <p:cNvSpPr/>
          <p:nvPr/>
        </p:nvSpPr>
        <p:spPr>
          <a:xfrm rot="0">
            <a:off x="523875" y="5348287"/>
            <a:ext cx="3233737" cy="922337"/>
          </a:xfrm>
          <a:prstGeom prst="rect"/>
          <a:noFill/>
          <a:ln>
            <a:noFill/>
          </a:ln>
        </p:spPr>
        <p:txBody>
          <a:bodyPr anchor="t" bIns="44450" lIns="45720" rIns="45720" tIns="44450" vert="horz"/>
          <a:lstStyle>
            <a:lvl1pPr algn="l" fontAlgn="base" indent="-228600" latinLnBrk="1" marL="228600"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1pPr>
            <a:lvl2pPr algn="l" fontAlgn="base" indent="-225425" latinLnBrk="1" marL="455612" rtl="0">
              <a:lnSpc>
                <a:spcPct val="100000"/>
              </a:lnSpc>
              <a:spcBef>
                <a:spcPct val="0"/>
              </a:spcBef>
              <a:spcAft>
                <a:spcPct val="50000"/>
              </a:spcAft>
              <a:buClr>
                <a:schemeClr val="accent1"/>
              </a:buClr>
              <a:buSzPct val="100000"/>
              <a:buFontTx/>
              <a:buChar char="–"/>
              <a:defRPr baseline="0" b="0" sz="1600" i="0" u="none">
                <a:solidFill>
                  <a:schemeClr val="dk1"/>
                </a:solidFill>
                <a:latin typeface="Arial" pitchFamily="0" charset="0"/>
                <a:sym typeface="Times New Roman" pitchFamily="18" charset="0"/>
              </a:defRPr>
            </a:lvl2pPr>
            <a:lvl3pPr algn="l" fontAlgn="base" indent="-227012" latinLnBrk="1" marL="6842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3pPr>
            <a:lvl4pPr algn="l" fontAlgn="base" indent="-227012" latinLnBrk="1" marL="9128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4pPr>
            <a:lvl5pPr algn="l" fontAlgn="base" indent="-227012" latinLnBrk="1" marL="11414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5pPr>
          </a:lstStyle>
          <a:p>
            <a:pPr algn="ctr" indent="-361950" lvl="0" marL="361950">
              <a:buFont typeface="Wingdings" pitchFamily="2" charset="2"/>
              <a:buNone/>
            </a:pPr>
            <a:r>
              <a:rPr altLang="en-US" sz="1600" i="1" lang="en-GB"/>
              <a:t>Cost reduction, Process Efficiency, Reduced Risk, and Corporate Citizenship</a:t>
            </a:r>
          </a:p>
          <a:p>
            <a:pPr algn="ctr" indent="-361950" lvl="0" marL="361950">
              <a:buFont typeface="Wingdings" pitchFamily="2" charset="2"/>
              <a:buChar char="Ø"/>
            </a:pPr>
            <a:endParaRPr altLang="en-US" sz="1600" i="1" lang="en-GB"/>
          </a:p>
        </p:txBody>
      </p:sp>
      <p:sp>
        <p:nvSpPr>
          <p:cNvPr id="1048607" name=""/>
          <p:cNvSpPr/>
          <p:nvPr/>
        </p:nvSpPr>
        <p:spPr>
          <a:xfrm rot="0">
            <a:off x="4697412" y="1352550"/>
            <a:ext cx="4233862" cy="2947987"/>
          </a:xfrm>
          <a:prstGeom prst="rect"/>
          <a:noFill/>
          <a:ln w="9525" cap="flat" cmpd="sng">
            <a:solidFill>
              <a:schemeClr val="accent1">
                <a:alpha val="100000"/>
              </a:schemeClr>
            </a:solidFill>
            <a:prstDash val="solid"/>
            <a:round/>
          </a:ln>
        </p:spPr>
      </p:sp>
      <p:sp>
        <p:nvSpPr>
          <p:cNvPr id="1048608" name=""/>
          <p:cNvSpPr/>
          <p:nvPr/>
        </p:nvSpPr>
        <p:spPr>
          <a:xfrm rot="0">
            <a:off x="4810125" y="1401762"/>
            <a:ext cx="4064000" cy="373062"/>
          </a:xfrm>
          <a:prstGeom prst="rect"/>
          <a:noFill/>
          <a:ln>
            <a:noFill/>
          </a:ln>
        </p:spPr>
        <p:txBody>
          <a:bodyPr anchor="t" bIns="44450" lIns="45720" rIns="45720" tIns="44450" vert="horz"/>
          <a:lstStyle>
            <a:lvl1pPr algn="l" fontAlgn="base" indent="-228600" latinLnBrk="1" marL="228600"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1pPr>
            <a:lvl2pPr algn="l" fontAlgn="base" indent="-225425" latinLnBrk="1" marL="455612" rtl="0">
              <a:lnSpc>
                <a:spcPct val="100000"/>
              </a:lnSpc>
              <a:spcBef>
                <a:spcPct val="0"/>
              </a:spcBef>
              <a:spcAft>
                <a:spcPct val="50000"/>
              </a:spcAft>
              <a:buClr>
                <a:schemeClr val="accent1"/>
              </a:buClr>
              <a:buSzPct val="100000"/>
              <a:buFontTx/>
              <a:buChar char="–"/>
              <a:defRPr baseline="0" b="0" sz="1600" i="0" u="none">
                <a:solidFill>
                  <a:schemeClr val="dk1"/>
                </a:solidFill>
                <a:latin typeface="Arial" pitchFamily="0" charset="0"/>
                <a:sym typeface="Times New Roman" pitchFamily="18" charset="0"/>
              </a:defRPr>
            </a:lvl2pPr>
            <a:lvl3pPr algn="l" fontAlgn="base" indent="-227012" latinLnBrk="1" marL="6842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3pPr>
            <a:lvl4pPr algn="l" fontAlgn="base" indent="-227012" latinLnBrk="1" marL="9128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4pPr>
            <a:lvl5pPr algn="l" fontAlgn="base" indent="-227012" latinLnBrk="1" marL="11414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5pPr>
          </a:lstStyle>
          <a:p>
            <a:pPr algn="ctr" indent="0" lvl="0" marL="0">
              <a:lnSpc>
                <a:spcPct val="80000"/>
              </a:lnSpc>
              <a:buFontTx/>
              <a:buNone/>
            </a:pPr>
            <a:r>
              <a:rPr altLang="en-US" b="1" sz="2000" lang="en-GB" u="sng"/>
              <a:t>Goals</a:t>
            </a:r>
          </a:p>
        </p:txBody>
      </p:sp>
      <p:sp>
        <p:nvSpPr>
          <p:cNvPr id="1048609" name=""/>
          <p:cNvSpPr/>
          <p:nvPr/>
        </p:nvSpPr>
        <p:spPr>
          <a:xfrm rot="0">
            <a:off x="4765675" y="1703387"/>
            <a:ext cx="4200525" cy="528637"/>
          </a:xfrm>
          <a:prstGeom prst="rect"/>
          <a:noFill/>
          <a:ln>
            <a:noFill/>
          </a:ln>
        </p:spPr>
        <p:txBody>
          <a:bodyPr anchor="t" bIns="44450" lIns="45720" rIns="45720" tIns="44450" vert="horz"/>
          <a:lstStyle>
            <a:lvl1pPr algn="l" fontAlgn="base" indent="-228600" latinLnBrk="1" marL="228600"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1pPr>
            <a:lvl2pPr algn="l" fontAlgn="base" indent="-225425" latinLnBrk="1" marL="455612" rtl="0">
              <a:lnSpc>
                <a:spcPct val="100000"/>
              </a:lnSpc>
              <a:spcBef>
                <a:spcPct val="0"/>
              </a:spcBef>
              <a:spcAft>
                <a:spcPct val="50000"/>
              </a:spcAft>
              <a:buClr>
                <a:schemeClr val="accent1"/>
              </a:buClr>
              <a:buSzPct val="100000"/>
              <a:buFontTx/>
              <a:buChar char="–"/>
              <a:defRPr baseline="0" b="0" sz="1600" i="0" u="none">
                <a:solidFill>
                  <a:schemeClr val="dk1"/>
                </a:solidFill>
                <a:latin typeface="Arial" pitchFamily="0" charset="0"/>
                <a:sym typeface="Times New Roman" pitchFamily="18" charset="0"/>
              </a:defRPr>
            </a:lvl2pPr>
            <a:lvl3pPr algn="l" fontAlgn="base" indent="-227012" latinLnBrk="1" marL="6842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3pPr>
            <a:lvl4pPr algn="l" fontAlgn="base" indent="-227012" latinLnBrk="1" marL="9128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4pPr>
            <a:lvl5pPr algn="l" fontAlgn="base" indent="-227012" latinLnBrk="1" marL="11414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5pPr>
          </a:lstStyle>
          <a:p>
            <a:pPr lvl="0">
              <a:buFont typeface="Wingdings" pitchFamily="2" charset="2"/>
              <a:buChar char="Ø"/>
            </a:pPr>
            <a:r>
              <a:rPr altLang="en-US" sz="1400" lang="en-GB"/>
              <a:t>Produce minimum </a:t>
            </a:r>
            <a:r>
              <a:rPr altLang="en-US" b="1" sz="1400" lang="en-GB"/>
              <a:t>$45 million</a:t>
            </a:r>
            <a:r>
              <a:rPr altLang="en-US" sz="1400" lang="en-GB"/>
              <a:t> in savings in FY06</a:t>
            </a:r>
          </a:p>
          <a:p>
            <a:pPr lvl="0">
              <a:buFont typeface="Wingdings" pitchFamily="2" charset="2"/>
              <a:buChar char="Ø"/>
            </a:pPr>
            <a:r>
              <a:rPr altLang="en-US" sz="1400" lang="en-GB"/>
              <a:t>Increase utilization to </a:t>
            </a:r>
            <a:r>
              <a:rPr altLang="en-US" b="1" sz="1400" lang="en-GB"/>
              <a:t>80%</a:t>
            </a:r>
            <a:r>
              <a:rPr altLang="en-US" b="1" sz="1400" lang="en-GB"/>
              <a:t>*</a:t>
            </a:r>
            <a:r>
              <a:rPr altLang="en-US" b="1" sz="1400" lang="en-GB"/>
              <a:t>*</a:t>
            </a:r>
          </a:p>
          <a:p>
            <a:pPr lvl="0">
              <a:buFont typeface="Wingdings" pitchFamily="2" charset="2"/>
              <a:buChar char="Ø"/>
            </a:pPr>
            <a:r>
              <a:rPr altLang="en-US" sz="1400" lang="en-GB"/>
              <a:t>Contribute to </a:t>
            </a:r>
            <a:r>
              <a:rPr altLang="en-US" b="1" sz="1400" lang="en-GB"/>
              <a:t>250 bps</a:t>
            </a:r>
            <a:r>
              <a:rPr altLang="en-US" sz="1400" lang="en-GB"/>
              <a:t> reduction of subcontractor costs as a % of NR </a:t>
            </a:r>
          </a:p>
          <a:p>
            <a:pPr lvl="0">
              <a:buFont typeface="Wingdings" pitchFamily="2" charset="2"/>
              <a:buChar char="Ø"/>
            </a:pPr>
            <a:r>
              <a:rPr altLang="en-US" sz="1400" lang="en-GB"/>
              <a:t>Improve team engagement (employee sat.) scores by minimum </a:t>
            </a:r>
            <a:r>
              <a:rPr altLang="en-US" b="1" sz="1400" lang="en-GB"/>
              <a:t>25%</a:t>
            </a:r>
          </a:p>
          <a:p>
            <a:pPr lvl="0">
              <a:buFont typeface="Wingdings" pitchFamily="2" charset="2"/>
              <a:buChar char="Ø"/>
            </a:pPr>
            <a:r>
              <a:rPr altLang="en-US" sz="1400" lang="en-GB"/>
              <a:t>Measure and improve upon Customer Satisfaction</a:t>
            </a:r>
          </a:p>
          <a:p>
            <a:pPr lvl="0">
              <a:buFont typeface="Wingdings" pitchFamily="2" charset="2"/>
              <a:buChar char="Ø"/>
            </a:pPr>
            <a:endParaRPr altLang="en-US" sz="1400" lang="en-GB"/>
          </a:p>
          <a:p>
            <a:pPr lvl="0">
              <a:buFont typeface="Wingdings" pitchFamily="2" charset="2"/>
              <a:buChar char="Ø"/>
            </a:pPr>
            <a:endParaRPr altLang="en-US" sz="1400" lang="en-GB"/>
          </a:p>
          <a:p>
            <a:pPr lvl="0">
              <a:buFont typeface="Wingdings" pitchFamily="2" charset="2"/>
              <a:buChar char="Ø"/>
            </a:pPr>
            <a:endParaRPr altLang="en-US" sz="1400" lang="en-GB"/>
          </a:p>
        </p:txBody>
      </p:sp>
      <p:sp>
        <p:nvSpPr>
          <p:cNvPr id="1048610" name=""/>
          <p:cNvSpPr/>
          <p:nvPr/>
        </p:nvSpPr>
        <p:spPr>
          <a:xfrm rot="0">
            <a:off x="4697412" y="4375150"/>
            <a:ext cx="4233862" cy="2325687"/>
          </a:xfrm>
          <a:prstGeom prst="rect"/>
          <a:noFill/>
          <a:ln w="9525" cap="flat" cmpd="sng">
            <a:solidFill>
              <a:schemeClr val="accent1">
                <a:alpha val="100000"/>
              </a:schemeClr>
            </a:solidFill>
            <a:prstDash val="solid"/>
            <a:round/>
          </a:ln>
        </p:spPr>
      </p:sp>
      <p:sp>
        <p:nvSpPr>
          <p:cNvPr id="1048611" name=""/>
          <p:cNvSpPr/>
          <p:nvPr/>
        </p:nvSpPr>
        <p:spPr>
          <a:xfrm rot="0">
            <a:off x="4797425" y="4437062"/>
            <a:ext cx="4064000" cy="373062"/>
          </a:xfrm>
          <a:prstGeom prst="rect"/>
          <a:noFill/>
          <a:ln>
            <a:noFill/>
          </a:ln>
        </p:spPr>
        <p:txBody>
          <a:bodyPr anchor="t" bIns="44450" lIns="45720" rIns="45720" tIns="44450" vert="horz"/>
          <a:lstStyle>
            <a:lvl1pPr algn="l" fontAlgn="base" indent="-228600" latinLnBrk="1" marL="228600"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1pPr>
            <a:lvl2pPr algn="l" fontAlgn="base" indent="-225425" latinLnBrk="1" marL="455612" rtl="0">
              <a:lnSpc>
                <a:spcPct val="100000"/>
              </a:lnSpc>
              <a:spcBef>
                <a:spcPct val="0"/>
              </a:spcBef>
              <a:spcAft>
                <a:spcPct val="50000"/>
              </a:spcAft>
              <a:buClr>
                <a:schemeClr val="accent1"/>
              </a:buClr>
              <a:buSzPct val="100000"/>
              <a:buFontTx/>
              <a:buChar char="–"/>
              <a:defRPr baseline="0" b="0" sz="1600" i="0" u="none">
                <a:solidFill>
                  <a:schemeClr val="dk1"/>
                </a:solidFill>
                <a:latin typeface="Arial" pitchFamily="0" charset="0"/>
                <a:sym typeface="Times New Roman" pitchFamily="18" charset="0"/>
              </a:defRPr>
            </a:lvl2pPr>
            <a:lvl3pPr algn="l" fontAlgn="base" indent="-227012" latinLnBrk="1" marL="6842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3pPr>
            <a:lvl4pPr algn="l" fontAlgn="base" indent="-227012" latinLnBrk="1" marL="9128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4pPr>
            <a:lvl5pPr algn="l" fontAlgn="base" indent="-227012" latinLnBrk="1" marL="11414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5pPr>
          </a:lstStyle>
          <a:p>
            <a:pPr algn="ctr" indent="0" lvl="0" marL="0">
              <a:lnSpc>
                <a:spcPct val="80000"/>
              </a:lnSpc>
              <a:buFontTx/>
              <a:buNone/>
            </a:pPr>
            <a:r>
              <a:rPr altLang="en-US" b="1" sz="2000" lang="en-GB" u="sng"/>
              <a:t>Working Principles</a:t>
            </a:r>
          </a:p>
        </p:txBody>
      </p:sp>
      <p:sp>
        <p:nvSpPr>
          <p:cNvPr id="1048612" name=""/>
          <p:cNvSpPr/>
          <p:nvPr/>
        </p:nvSpPr>
        <p:spPr>
          <a:xfrm rot="0">
            <a:off x="4791075" y="4776787"/>
            <a:ext cx="4200525" cy="528637"/>
          </a:xfrm>
          <a:prstGeom prst="rect"/>
          <a:noFill/>
          <a:ln>
            <a:noFill/>
          </a:ln>
        </p:spPr>
        <p:txBody>
          <a:bodyPr anchor="t" bIns="44450" lIns="45720" rIns="45720" tIns="44450" vert="horz"/>
          <a:lstStyle>
            <a:lvl1pPr algn="l" fontAlgn="base" indent="-228600" latinLnBrk="1" marL="228600"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1pPr>
            <a:lvl2pPr algn="l" fontAlgn="base" indent="-225425" latinLnBrk="1" marL="455612" rtl="0">
              <a:lnSpc>
                <a:spcPct val="100000"/>
              </a:lnSpc>
              <a:spcBef>
                <a:spcPct val="0"/>
              </a:spcBef>
              <a:spcAft>
                <a:spcPct val="50000"/>
              </a:spcAft>
              <a:buClr>
                <a:schemeClr val="accent1"/>
              </a:buClr>
              <a:buSzPct val="100000"/>
              <a:buFontTx/>
              <a:buChar char="–"/>
              <a:defRPr baseline="0" b="0" sz="1600" i="0" u="none">
                <a:solidFill>
                  <a:schemeClr val="dk1"/>
                </a:solidFill>
                <a:latin typeface="Arial" pitchFamily="0" charset="0"/>
                <a:sym typeface="Times New Roman" pitchFamily="18" charset="0"/>
              </a:defRPr>
            </a:lvl2pPr>
            <a:lvl3pPr algn="l" fontAlgn="base" indent="-227012" latinLnBrk="1" marL="6842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3pPr>
            <a:lvl4pPr algn="l" fontAlgn="base" indent="-227012" latinLnBrk="1" marL="9128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4pPr>
            <a:lvl5pPr algn="l" fontAlgn="base" indent="-227012" latinLnBrk="1" marL="11414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5pPr>
          </a:lstStyle>
          <a:p>
            <a:pPr indent="-342900" lvl="0" marL="342900">
              <a:buFont typeface="Wingdings" pitchFamily="2" charset="2"/>
              <a:buAutoNum type="arabicPeriod" startAt="1"/>
            </a:pPr>
            <a:r>
              <a:rPr altLang="en-US" sz="1400" lang="en-GB"/>
              <a:t>Live and breathe our Core Values</a:t>
            </a:r>
          </a:p>
          <a:p>
            <a:pPr indent="-342900" lvl="0" marL="342900">
              <a:buFont typeface="Wingdings" pitchFamily="2" charset="2"/>
              <a:buAutoNum type="arabicPeriod" startAt="1"/>
            </a:pPr>
            <a:r>
              <a:rPr altLang="en-US" sz="1400" lang="en-GB"/>
              <a:t>Be easy to do business with – SIMPLIFY!</a:t>
            </a:r>
          </a:p>
          <a:p>
            <a:pPr indent="-342900" lvl="0" marL="342900">
              <a:buFont typeface="Wingdings" pitchFamily="2" charset="2"/>
              <a:buAutoNum type="arabicPeriod" startAt="1"/>
            </a:pPr>
            <a:r>
              <a:rPr altLang="en-US" sz="1400" lang="en-GB"/>
              <a:t>Success comes together</a:t>
            </a:r>
          </a:p>
          <a:p>
            <a:pPr indent="-342900" lvl="0" marL="342900">
              <a:buFont typeface="Wingdings" pitchFamily="2" charset="2"/>
              <a:buAutoNum type="arabicPeriod" startAt="1"/>
            </a:pPr>
            <a:r>
              <a:rPr altLang="en-US" sz="1400" lang="en-GB"/>
              <a:t>Plan, Execute, Learn, Improve</a:t>
            </a:r>
          </a:p>
          <a:p>
            <a:pPr indent="-342900" lvl="0" marL="342900">
              <a:buFont typeface="Wingdings" pitchFamily="2" charset="2"/>
              <a:buAutoNum type="arabicPeriod" startAt="1"/>
            </a:pPr>
            <a:r>
              <a:rPr altLang="en-US" sz="1400" lang="en-GB"/>
              <a:t>Work fast, take risks, leave comfort zone</a:t>
            </a:r>
          </a:p>
          <a:p>
            <a:pPr indent="-342900" lvl="0" marL="342900">
              <a:buFont typeface="Wingdings" pitchFamily="2" charset="2"/>
              <a:buAutoNum type="arabicPeriod" startAt="1"/>
            </a:pPr>
            <a:r>
              <a:rPr altLang="en-US" sz="1400" lang="en-GB"/>
              <a:t>Have some fun!</a:t>
            </a:r>
          </a:p>
        </p:txBody>
      </p:sp>
    </p:spTree>
  </p:cSld>
  <p:clrMapOvr>
    <a:masterClrMapping/>
  </p:clrMapOvr>
  <p:transition spd="fast" advClick="1">
    <p:zoom dir="out"/>
  </p:transition>
  <p:timing/>
</p:sld>
</file>

<file path=ppt/slides/slide3.xml><?xml version="1.0" encoding="utf-8"?>
<p:sld xmlns:a="http://schemas.openxmlformats.org/drawingml/2006/main" xmlns:r="http://schemas.openxmlformats.org/officeDocument/2006/relationships" xmlns:p="http://schemas.openxmlformats.org/presentationml/2006/main" showMasterSp="1">
  <p:cSld>
    <p:spTree>
      <p:nvGrpSpPr>
        <p:cNvPr id="33" name=""/>
        <p:cNvGrpSpPr/>
        <p:nvPr/>
      </p:nvGrpSpPr>
      <p:grpSpPr>
        <a:xfrm rot="0">
          <a:off x="0" y="0"/>
          <a:ext cx="0" cy="0"/>
          <a:chOff x="0" y="0"/>
          <a:chExt cx="0" cy="0"/>
        </a:xfrm>
      </p:grpSpPr>
      <p:sp>
        <p:nvSpPr>
          <p:cNvPr id="1048621"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t>3</a:t>
            </a:fld>
            <a:endParaRPr sz="1000">
              <a:latin typeface="Arial" pitchFamily="0" charset="0"/>
            </a:endParaRPr>
          </a:p>
        </p:txBody>
      </p:sp>
      <p:sp>
        <p:nvSpPr>
          <p:cNvPr id="1048617" name=""/>
          <p:cNvSpPr/>
          <p:nvPr>
            <p:ph type="title" sz="full" idx="0"/>
          </p:nvPr>
        </p:nvSpPr>
        <p:spPr>
          <a:xfrm rot="0">
            <a:off x="276225" y="569912"/>
            <a:ext cx="8250237" cy="558800"/>
          </a:xfrm>
          <a:prstGeom prst="rect"/>
          <a:noFill/>
          <a:ln>
            <a:noFill/>
          </a:ln>
        </p:spPr>
        <p:txBody>
          <a:bodyPr anchor="t" bIns="45720" lIns="91440" rIns="91440" tIns="45720" vert="horz"/>
          <a:lstStyle>
            <a:lvl1pPr algn="l" fontAlgn="base" indent="0" latinLnBrk="1" marL="0" rtl="0">
              <a:lnSpc>
                <a:spcPct val="100000"/>
              </a:lnSpc>
              <a:spcBef>
                <a:spcPct val="0"/>
              </a:spcBef>
              <a:spcAft>
                <a:spcPct val="0"/>
              </a:spcAft>
              <a:buFontTx/>
              <a:buNone/>
              <a:defRPr baseline="0" b="1" sz="2800" i="0" u="none">
                <a:solidFill>
                  <a:schemeClr val="lt1"/>
                </a:solidFill>
                <a:latin typeface="Arial" pitchFamily="0" charset="0"/>
                <a:sym typeface="Times New Roman" pitchFamily="18" charset="0"/>
              </a:defRPr>
            </a:lvl1pPr>
          </a:lstStyle>
          <a:p>
            <a:r>
              <a:t>Value Delivered by Subcontractor Procurement </a:t>
            </a:r>
          </a:p>
        </p:txBody>
      </p:sp>
      <p:sp>
        <p:nvSpPr>
          <p:cNvPr id="1048618" name=""/>
          <p:cNvSpPr/>
          <p:nvPr/>
        </p:nvSpPr>
        <p:spPr>
          <a:xfrm rot="0">
            <a:off x="133350" y="1300162"/>
            <a:ext cx="4422775" cy="5541962"/>
          </a:xfrm>
          <a:prstGeom prst="rect"/>
          <a:noFill/>
          <a:ln>
            <a:noFill/>
          </a:ln>
        </p:spPr>
        <p:txBody>
          <a:bodyPr anchor="t" bIns="46038" lIns="92075" rIns="92075" tIns="46038" vert="horz"/>
          <a:lstStyle>
            <a:lvl1pPr algn="l" fontAlgn="base" indent="-228600" latinLnBrk="1" marL="228600"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1pPr>
            <a:lvl2pPr algn="l" fontAlgn="base" indent="-225425" latinLnBrk="1" marL="455612" rtl="0">
              <a:lnSpc>
                <a:spcPct val="100000"/>
              </a:lnSpc>
              <a:spcBef>
                <a:spcPct val="0"/>
              </a:spcBef>
              <a:spcAft>
                <a:spcPct val="50000"/>
              </a:spcAft>
              <a:buClr>
                <a:schemeClr val="accent1"/>
              </a:buClr>
              <a:buSzPct val="100000"/>
              <a:buFontTx/>
              <a:buChar char="–"/>
              <a:defRPr baseline="0" b="0" sz="1600" i="0" u="none">
                <a:solidFill>
                  <a:schemeClr val="dk1"/>
                </a:solidFill>
                <a:latin typeface="Arial" pitchFamily="0" charset="0"/>
                <a:sym typeface="Times New Roman" pitchFamily="18" charset="0"/>
              </a:defRPr>
            </a:lvl2pPr>
            <a:lvl3pPr algn="l" fontAlgn="base" indent="-227012" latinLnBrk="1" marL="6842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3pPr>
            <a:lvl4pPr algn="l" fontAlgn="base" indent="-227012" latinLnBrk="1" marL="9128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4pPr>
            <a:lvl5pPr algn="l" fontAlgn="base" indent="-227012" latinLnBrk="1" marL="11414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5pPr>
          </a:lstStyle>
          <a:p>
            <a:pPr indent="-268287" lvl="0" marL="268287">
              <a:lnSpc>
                <a:spcPct val="90000"/>
              </a:lnSpc>
              <a:buFontTx/>
              <a:buNone/>
            </a:pPr>
            <a:r>
              <a:rPr altLang="en-US" b="1" sz="1600" lang="en-US"/>
              <a:t>Reduced subcontractor procurement costs to support margin improvement</a:t>
            </a:r>
          </a:p>
          <a:p>
            <a:pPr indent="-268287" lvl="0" marL="268287">
              <a:buFont typeface="Wingdings" pitchFamily="2" charset="2"/>
              <a:buChar char="u"/>
            </a:pPr>
            <a:r>
              <a:rPr altLang="en-US" sz="1400" lang="en-GB"/>
              <a:t>Achieved $18M in savings since FY03 through the BellSouth preferred program</a:t>
            </a:r>
          </a:p>
          <a:p>
            <a:pPr indent="-268287" lvl="0" marL="268287">
              <a:buFont typeface="Wingdings" pitchFamily="2" charset="2"/>
              <a:buChar char="u"/>
            </a:pPr>
            <a:r>
              <a:rPr altLang="en-US" sz="1400" lang="en-GB"/>
              <a:t>Improved margin on select supplier contracts at SBC by delivering an 11% reduction in costs</a:t>
            </a:r>
          </a:p>
          <a:p>
            <a:pPr indent="-268287" lvl="0" marL="268287">
              <a:buFont typeface="Wingdings" pitchFamily="2" charset="2"/>
              <a:buChar char="u"/>
            </a:pPr>
            <a:r>
              <a:rPr altLang="en-US" sz="1400" lang="en-GB"/>
              <a:t>Moved Microsoft from a negotiated rate card with their prime supplier to mark-up based pricing delivering cost savings of $1.2M/annum</a:t>
            </a:r>
          </a:p>
          <a:p>
            <a:pPr indent="-268287" lvl="0" marL="268287">
              <a:lnSpc>
                <a:spcPct val="90000"/>
              </a:lnSpc>
              <a:buFontTx/>
              <a:buNone/>
            </a:pPr>
            <a:r>
              <a:rPr altLang="en-US" b="1" sz="1600" lang="en-US"/>
              <a:t>Improved efficiency</a:t>
            </a:r>
          </a:p>
          <a:p>
            <a:pPr indent="-268287" lvl="0" marL="268287">
              <a:buFont typeface="Wingdings" pitchFamily="2" charset="2"/>
              <a:buChar char="u"/>
            </a:pPr>
            <a:r>
              <a:rPr altLang="en-US" sz="1400" lang="en-GB"/>
              <a:t>Delivered cost reductions at SBC of $265K on charges not fundamental to service delivery</a:t>
            </a:r>
          </a:p>
          <a:p>
            <a:pPr indent="-268287" lvl="0" marL="268287">
              <a:buFont typeface="Wingdings" pitchFamily="2" charset="2"/>
              <a:buChar char="u"/>
            </a:pPr>
            <a:r>
              <a:rPr altLang="en-US" sz="1400" lang="en-GB"/>
              <a:t>Negotiated agreement with SBC supplier to eliminate volume minimums, saving $3M</a:t>
            </a:r>
          </a:p>
          <a:p>
            <a:pPr indent="-268287" lvl="0" marL="268287">
              <a:buFont typeface="Wingdings" pitchFamily="2" charset="2"/>
              <a:buChar char="u"/>
            </a:pPr>
            <a:r>
              <a:rPr altLang="en-US" sz="1400" lang="en-GB"/>
              <a:t>Facilitated a shift of certain types of call volumes to a lower priced location eliminating one SBC </a:t>
            </a:r>
            <a:r>
              <a:rPr altLang="en-US" sz="1400" lang="en-GB"/>
              <a:t>center</a:t>
            </a:r>
            <a:r>
              <a:rPr altLang="en-US" sz="1400" lang="en-GB"/>
              <a:t> to reduced management oversight costs</a:t>
            </a:r>
          </a:p>
          <a:p>
            <a:pPr indent="-268287" lvl="0" marL="268287">
              <a:buFont typeface="Wingdings" pitchFamily="2" charset="2"/>
              <a:buChar char="u"/>
            </a:pPr>
            <a:endParaRPr altLang="en-US" sz="1400" lang="en-GB"/>
          </a:p>
        </p:txBody>
      </p:sp>
      <p:sp>
        <p:nvSpPr>
          <p:cNvPr id="1048619" name=""/>
          <p:cNvSpPr/>
          <p:nvPr/>
        </p:nvSpPr>
        <p:spPr>
          <a:xfrm rot="0">
            <a:off x="4597400" y="1300162"/>
            <a:ext cx="4392612" cy="5541962"/>
          </a:xfrm>
          <a:prstGeom prst="rect"/>
          <a:noFill/>
          <a:ln>
            <a:noFill/>
          </a:ln>
        </p:spPr>
        <p:txBody>
          <a:bodyPr anchor="t" bIns="46038" lIns="92075" rIns="92075" tIns="46038" vert="horz"/>
          <a:lstStyle>
            <a:lvl1pPr algn="l" fontAlgn="base" indent="-228600" latinLnBrk="1" marL="228600"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1pPr>
            <a:lvl2pPr algn="l" fontAlgn="base" indent="-225425" latinLnBrk="1" marL="455612" rtl="0">
              <a:lnSpc>
                <a:spcPct val="100000"/>
              </a:lnSpc>
              <a:spcBef>
                <a:spcPct val="0"/>
              </a:spcBef>
              <a:spcAft>
                <a:spcPct val="50000"/>
              </a:spcAft>
              <a:buClr>
                <a:schemeClr val="accent1"/>
              </a:buClr>
              <a:buSzPct val="100000"/>
              <a:buFontTx/>
              <a:buChar char="–"/>
              <a:defRPr baseline="0" b="0" sz="1600" i="0" u="none">
                <a:solidFill>
                  <a:schemeClr val="dk1"/>
                </a:solidFill>
                <a:latin typeface="Arial" pitchFamily="0" charset="0"/>
                <a:sym typeface="Times New Roman" pitchFamily="18" charset="0"/>
              </a:defRPr>
            </a:lvl2pPr>
            <a:lvl3pPr algn="l" fontAlgn="base" indent="-227012" latinLnBrk="1" marL="6842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3pPr>
            <a:lvl4pPr algn="l" fontAlgn="base" indent="-227012" latinLnBrk="1" marL="9128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4pPr>
            <a:lvl5pPr algn="l" fontAlgn="base" indent="-227012" latinLnBrk="1" marL="11414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5pPr>
          </a:lstStyle>
          <a:p>
            <a:pPr lvl="0">
              <a:buFont typeface="Wingdings" pitchFamily="2" charset="2"/>
              <a:buNone/>
            </a:pPr>
            <a:r>
              <a:rPr altLang="en-US" b="1" sz="1600" lang="en-US"/>
              <a:t>Increased visibility</a:t>
            </a:r>
          </a:p>
          <a:p>
            <a:pPr lvl="0">
              <a:buFont typeface="Wingdings" pitchFamily="2" charset="2"/>
              <a:buChar char="u"/>
            </a:pPr>
            <a:r>
              <a:rPr altLang="en-US" sz="1400" lang="en-GB"/>
              <a:t>Captured rate data and skill classification at BellSouth providing more refined contractor rate card and precise rate/skill match</a:t>
            </a:r>
          </a:p>
          <a:p>
            <a:pPr lvl="0">
              <a:buFont typeface="Wingdings" pitchFamily="2" charset="2"/>
              <a:buChar char="u"/>
            </a:pPr>
            <a:r>
              <a:rPr altLang="en-US" sz="1400" lang="en-GB"/>
              <a:t>Expanded visibility at Microsoft to select preferred suppliers to improve quality, cost and level of service</a:t>
            </a:r>
          </a:p>
          <a:p>
            <a:pPr lvl="0">
              <a:buFont typeface="Wingdings" pitchFamily="2" charset="2"/>
              <a:buChar char="u"/>
            </a:pPr>
            <a:r>
              <a:rPr altLang="en-US" sz="1400" lang="en-GB"/>
              <a:t>Introduced structured MI reporting across UK preferred supplier network </a:t>
            </a:r>
          </a:p>
          <a:p>
            <a:pPr lvl="0">
              <a:lnSpc>
                <a:spcPct val="90000"/>
              </a:lnSpc>
              <a:buFontTx/>
              <a:buNone/>
            </a:pPr>
            <a:r>
              <a:rPr altLang="en-US" b="1" sz="1600" lang="en-US"/>
              <a:t>Manage legal and compliance risks</a:t>
            </a:r>
          </a:p>
          <a:p>
            <a:pPr lvl="0">
              <a:buFont typeface="Wingdings" pitchFamily="2" charset="2"/>
              <a:buChar char="u"/>
            </a:pPr>
            <a:r>
              <a:rPr altLang="en-US" sz="1400" lang="en-GB"/>
              <a:t>Evaluated a prime suppliers OT exemption classification at Microsoft based on OT Federal rules for State of Washington, reducing OT costs</a:t>
            </a:r>
          </a:p>
          <a:p>
            <a:pPr lvl="0">
              <a:buFont typeface="Wingdings" pitchFamily="2" charset="2"/>
              <a:buChar char="u"/>
            </a:pPr>
            <a:r>
              <a:rPr altLang="en-US" sz="1400" lang="en-GB"/>
              <a:t>Formalised supplier management structure for UK PSN and significantly reduced “off contract” contractors and late invoicing of charges</a:t>
            </a:r>
          </a:p>
          <a:p>
            <a:pPr lvl="0">
              <a:lnSpc>
                <a:spcPct val="90000"/>
              </a:lnSpc>
              <a:buFontTx/>
              <a:buNone/>
            </a:pPr>
            <a:r>
              <a:rPr altLang="en-US" b="1" sz="1600" lang="en-US"/>
              <a:t>Increase diversity in our supply base</a:t>
            </a:r>
            <a:r>
              <a:rPr altLang="en-US" sz="1200" lang="en-US"/>
              <a:t> </a:t>
            </a:r>
          </a:p>
          <a:p>
            <a:pPr lvl="0">
              <a:buFont typeface="Wingdings" pitchFamily="2" charset="2"/>
              <a:buChar char="u"/>
            </a:pPr>
            <a:r>
              <a:rPr altLang="en-US" sz="1400" lang="en-GB"/>
              <a:t>Added 6 diversity suppliers at BellSouth</a:t>
            </a:r>
          </a:p>
        </p:txBody>
      </p:sp>
    </p:spTree>
  </p:cSld>
  <p:clrMapOvr>
    <a:masterClrMapping/>
  </p:clrMapOvr>
  <p:transition spd="fast" advClick="1">
    <p:zoom dir="out"/>
  </p:transition>
  <p:timing/>
</p:sld>
</file>

<file path=ppt/slides/slide4.xml><?xml version="1.0" encoding="utf-8"?>
<p:sld xmlns:a="http://schemas.openxmlformats.org/drawingml/2006/main" xmlns:r="http://schemas.openxmlformats.org/officeDocument/2006/relationships" xmlns:p="http://schemas.openxmlformats.org/presentationml/2006/main" showMasterSp="1">
  <p:cSld>
    <p:spTree>
      <p:nvGrpSpPr>
        <p:cNvPr id="36" name=""/>
        <p:cNvGrpSpPr/>
        <p:nvPr/>
      </p:nvGrpSpPr>
      <p:grpSpPr>
        <a:xfrm rot="0">
          <a:off x="0" y="0"/>
          <a:ext cx="0" cy="0"/>
          <a:chOff x="0" y="0"/>
          <a:chExt cx="0" cy="0"/>
        </a:xfrm>
      </p:grpSpPr>
      <p:sp>
        <p:nvSpPr>
          <p:cNvPr id="1048799"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t>4</a:t>
            </a:fld>
            <a:endParaRPr sz="1000">
              <a:latin typeface="Arial" pitchFamily="0" charset="0"/>
            </a:endParaRPr>
          </a:p>
        </p:txBody>
      </p:sp>
      <p:sp>
        <p:nvSpPr>
          <p:cNvPr id="1048624" name=""/>
          <p:cNvSpPr/>
          <p:nvPr/>
        </p:nvSpPr>
        <p:spPr bwMode="gray">
          <a:xfrm rot="0">
            <a:off x="479425" y="127000"/>
            <a:ext cx="8250237" cy="1143000"/>
          </a:xfrm>
          <a:prstGeom prst="rect"/>
          <a:noFill/>
          <a:ln>
            <a:noFill/>
          </a:ln>
        </p:spPr>
        <p:txBody>
          <a:bodyPr anchor="b" bIns="45720" lIns="45720" rIns="45720" tIns="45720" vert="horz"/>
          <a:lstStyle>
            <a:lvl1pPr algn="l" fontAlgn="base" indent="0" latinLnBrk="1" marL="0" rtl="0">
              <a:lnSpc>
                <a:spcPct val="100000"/>
              </a:lnSpc>
              <a:spcBef>
                <a:spcPct val="0"/>
              </a:spcBef>
              <a:spcAft>
                <a:spcPct val="0"/>
              </a:spcAft>
              <a:buFontTx/>
              <a:buNone/>
              <a:defRPr baseline="0" b="1" sz="2800" i="0" u="none">
                <a:solidFill>
                  <a:schemeClr val="lt1"/>
                </a:solidFill>
                <a:latin typeface="Arial" pitchFamily="0" charset="0"/>
                <a:sym typeface="Times New Roman" pitchFamily="18" charset="0"/>
              </a:defRPr>
            </a:lvl1pPr>
          </a:lstStyle>
          <a:p>
            <a:r>
              <a:rPr altLang="en-US" lang="en-GB"/>
              <a:t>Subcontractor Procurement Plans For FY06 </a:t>
            </a:r>
          </a:p>
        </p:txBody>
      </p:sp>
      <p:graphicFrame>
        <p:nvGraphicFramePr>
          <p:cNvPr id="4194304" name=""/>
          <p:cNvGraphicFramePr>
            <a:graphicFrameLocks/>
          </p:cNvGraphicFramePr>
          <p:nvPr/>
        </p:nvGraphicFramePr>
        <p:xfrm rot="0">
          <a:off x="255587" y="1600200"/>
          <a:ext cx="8667750" cy="4757737"/>
        </p:xfrm>
        <a:graphic>
          <a:graphicData uri="http://schemas.openxmlformats.org/drawingml/2006/table">
            <a:tbl>
              <a:tblPr/>
              <a:tblGrid>
                <a:gridCol w="849312"/>
                <a:gridCol w="695325"/>
                <a:gridCol w="696912"/>
                <a:gridCol w="696912"/>
                <a:gridCol w="784225"/>
                <a:gridCol w="768350"/>
                <a:gridCol w="784225"/>
                <a:gridCol w="887412"/>
                <a:gridCol w="549275"/>
                <a:gridCol w="1041400"/>
                <a:gridCol w="914400"/>
              </a:tblGrid>
              <a:tr h="844549">
                <a:tc>
                  <a:txBody>
                    <a:bodyPr/>
                    <a:p>
                      <a:pPr algn="ctr" indent="0" lvl="0" marL="0">
                        <a:buFontTx/>
                        <a:buNone/>
                      </a:pPr>
                      <a:r>
                        <a:rPr altLang="en-US" b="1" sz="1200" lang="en-GB">
                          <a:solidFill>
                            <a:schemeClr val="lt2"/>
                          </a:solidFill>
                        </a:rPr>
                        <a:t>GU </a:t>
                      </a:r>
                    </a:p>
                  </a:txBody>
                  <a:tcPr marL="91440" marR="91440" marT="45720" marB="45720" anchor="t" vert="horz">
                    <a:lnL w="28575" cap="sq" cmpd="sng">
                      <a:solidFill>
                        <a:schemeClr val="dk1">
                          <a:alpha val="100000"/>
                        </a:schemeClr>
                      </a:solidFill>
                      <a:prstDash val="solid"/>
                      <a:round/>
                    </a:lnL>
                    <a:lnR w="28575" cap="flat" cmpd="sng">
                      <a:solidFill>
                        <a:schemeClr val="dk1">
                          <a:alpha val="100000"/>
                        </a:schemeClr>
                      </a:solidFill>
                      <a:prstDash val="solid"/>
                      <a:round/>
                    </a:lnR>
                    <a:lnT w="28575" cap="sq" cmpd="sng">
                      <a:solidFill>
                        <a:schemeClr val="dk1">
                          <a:alpha val="100000"/>
                        </a:schemeClr>
                      </a:solidFill>
                      <a:prstDash val="solid"/>
                      <a:round/>
                    </a:lnT>
                    <a:lnB w="12700" cap="rnd" cmpd="sng">
                      <a:solidFill>
                        <a:schemeClr val="dk1">
                          <a:alpha val="100000"/>
                        </a:schemeClr>
                      </a:solidFill>
                      <a:prstDash val="solid"/>
                      <a:round/>
                    </a:lnB>
                    <a:solidFill>
                      <a:srgbClr val="006666"/>
                    </a:solidFill>
                  </a:tcPr>
                </a:tc>
                <a:tc gridSpan="2">
                  <a:txBody>
                    <a:bodyPr/>
                    <a:p>
                      <a:pPr algn="ctr" indent="0" lvl="0" marL="0">
                        <a:buFontTx/>
                        <a:buNone/>
                      </a:pPr>
                      <a:r>
                        <a:rPr altLang="en-US" b="1" sz="1200" lang="en-GB">
                          <a:solidFill>
                            <a:schemeClr val="lt2"/>
                          </a:solidFill>
                        </a:rPr>
                        <a:t>Policy or /Management Directive</a:t>
                      </a:r>
                    </a:p>
                  </a:txBody>
                  <a:tcPr marL="91440" marR="91440" marT="45720" marB="45720" anchor="t" vert="horz">
                    <a:lnL w="28575" cap="flat" cmpd="sng">
                      <a:solidFill>
                        <a:schemeClr val="dk1">
                          <a:alpha val="100000"/>
                        </a:schemeClr>
                      </a:solidFill>
                      <a:prstDash val="solid"/>
                      <a:round/>
                    </a:lnL>
                    <a:lnR w="28575" cap="flat" cmpd="sng">
                      <a:solidFill>
                        <a:schemeClr val="dk1">
                          <a:alpha val="100000"/>
                        </a:schemeClr>
                      </a:solidFill>
                      <a:prstDash val="solid"/>
                      <a:round/>
                    </a:lnR>
                    <a:lnT w="28575" cap="sq" cmpd="sng">
                      <a:solidFill>
                        <a:schemeClr val="dk1">
                          <a:alpha val="100000"/>
                        </a:schemeClr>
                      </a:solidFill>
                      <a:prstDash val="solid"/>
                      <a:round/>
                    </a:lnT>
                    <a:lnB w="12700" cap="flat" cmpd="sng">
                      <a:solidFill>
                        <a:schemeClr val="dk1">
                          <a:alpha val="100000"/>
                        </a:schemeClr>
                      </a:solidFill>
                      <a:prstDash val="solid"/>
                      <a:round/>
                    </a:lnB>
                    <a:solidFill>
                      <a:srgbClr val="006666"/>
                    </a:solidFill>
                  </a:tcPr>
                </a:tc>
                <a:tc hMerge="1">
                  <a:txBody>
                    <a:bodyPr/>
                    <a:p>
                      <a:endParaRPr sz="2800"/>
                    </a:p>
                  </a:txBody>
                </a:tc>
                <a:tc gridSpan="2">
                  <a:txBody>
                    <a:bodyPr/>
                    <a:p>
                      <a:pPr algn="ctr" indent="0" lvl="0" marL="0">
                        <a:buFontTx/>
                        <a:buNone/>
                      </a:pPr>
                      <a:r>
                        <a:rPr altLang="en-US" b="1" sz="1200" lang="en-GB">
                          <a:solidFill>
                            <a:schemeClr val="lt2"/>
                          </a:solidFill>
                        </a:rPr>
                        <a:t>Sourced Preferred Supplier Network</a:t>
                      </a:r>
                    </a:p>
                  </a:txBody>
                  <a:tcPr marL="91440" marR="91440" marT="45720" marB="45720" anchor="t" vert="horz">
                    <a:lnL w="28575" cap="flat" cmpd="sng">
                      <a:solidFill>
                        <a:schemeClr val="dk1">
                          <a:alpha val="100000"/>
                        </a:schemeClr>
                      </a:solidFill>
                      <a:prstDash val="solid"/>
                      <a:round/>
                    </a:lnL>
                    <a:lnR w="28575" cap="flat" cmpd="sng">
                      <a:solidFill>
                        <a:schemeClr val="dk1">
                          <a:alpha val="100000"/>
                        </a:schemeClr>
                      </a:solidFill>
                      <a:prstDash val="solid"/>
                      <a:round/>
                    </a:lnR>
                    <a:lnT w="28575" cap="sq" cmpd="sng">
                      <a:solidFill>
                        <a:schemeClr val="dk1">
                          <a:alpha val="100000"/>
                        </a:schemeClr>
                      </a:solidFill>
                      <a:prstDash val="solid"/>
                      <a:round/>
                    </a:lnT>
                    <a:lnB w="12700" cap="flat" cmpd="sng">
                      <a:solidFill>
                        <a:schemeClr val="dk1">
                          <a:alpha val="100000"/>
                        </a:schemeClr>
                      </a:solidFill>
                      <a:prstDash val="solid"/>
                      <a:round/>
                    </a:lnB>
                    <a:solidFill>
                      <a:srgbClr val="006666"/>
                    </a:solidFill>
                  </a:tcPr>
                </a:tc>
                <a:tc hMerge="1">
                  <a:txBody>
                    <a:bodyPr/>
                    <a:p>
                      <a:endParaRPr sz="2800"/>
                    </a:p>
                  </a:txBody>
                </a:tc>
                <a:tc gridSpan="2">
                  <a:txBody>
                    <a:bodyPr/>
                    <a:p>
                      <a:pPr algn="ctr" indent="0" lvl="0" marL="0">
                        <a:buFontTx/>
                        <a:buNone/>
                      </a:pPr>
                      <a:r>
                        <a:rPr altLang="en-US" b="1" sz="1200" lang="en-GB">
                          <a:solidFill>
                            <a:schemeClr val="lt2"/>
                          </a:solidFill>
                        </a:rPr>
                        <a:t>Managed Buying Channels</a:t>
                      </a:r>
                    </a:p>
                  </a:txBody>
                  <a:tcPr marL="91440" marR="91440" marT="45720" marB="45720" anchor="t" vert="horz">
                    <a:lnL w="28575" cap="flat" cmpd="sng">
                      <a:solidFill>
                        <a:schemeClr val="dk1">
                          <a:alpha val="100000"/>
                        </a:schemeClr>
                      </a:solidFill>
                      <a:prstDash val="solid"/>
                      <a:round/>
                    </a:lnL>
                    <a:lnR w="28575" cap="flat" cmpd="sng">
                      <a:solidFill>
                        <a:schemeClr val="dk1">
                          <a:alpha val="100000"/>
                        </a:schemeClr>
                      </a:solidFill>
                      <a:prstDash val="solid"/>
                      <a:round/>
                    </a:lnR>
                    <a:lnT w="28575" cap="sq" cmpd="sng">
                      <a:solidFill>
                        <a:schemeClr val="dk1">
                          <a:alpha val="100000"/>
                        </a:schemeClr>
                      </a:solidFill>
                      <a:prstDash val="solid"/>
                      <a:round/>
                    </a:lnT>
                    <a:lnB w="12700" cap="flat" cmpd="sng">
                      <a:solidFill>
                        <a:schemeClr val="dk1">
                          <a:alpha val="100000"/>
                        </a:schemeClr>
                      </a:solidFill>
                      <a:prstDash val="solid"/>
                      <a:round/>
                    </a:lnB>
                    <a:solidFill>
                      <a:srgbClr val="006666"/>
                    </a:solidFill>
                  </a:tcPr>
                </a:tc>
                <a:tc hMerge="1">
                  <a:txBody>
                    <a:bodyPr/>
                    <a:p>
                      <a:endParaRPr sz="2800"/>
                    </a:p>
                  </a:txBody>
                </a:tc>
                <a:tc gridSpan="2">
                  <a:txBody>
                    <a:bodyPr/>
                    <a:p>
                      <a:pPr algn="ctr" indent="0" lvl="0" marL="0">
                        <a:buFontTx/>
                        <a:buNone/>
                      </a:pPr>
                      <a:r>
                        <a:rPr altLang="en-US" b="1" sz="1200" lang="en-GB">
                          <a:solidFill>
                            <a:schemeClr val="lt2"/>
                          </a:solidFill>
                        </a:rPr>
                        <a:t>* Spend Under Management</a:t>
                      </a:r>
                    </a:p>
                  </a:txBody>
                  <a:tcPr marL="91440" marR="91440" marT="45720" marB="45720" anchor="t" vert="horz">
                    <a:lnL w="28575" cap="flat" cmpd="sng">
                      <a:solidFill>
                        <a:schemeClr val="dk1">
                          <a:alpha val="100000"/>
                        </a:schemeClr>
                      </a:solidFill>
                      <a:prstDash val="solid"/>
                      <a:round/>
                    </a:lnL>
                    <a:lnR w="28575" cap="flat" cmpd="sng">
                      <a:solidFill>
                        <a:schemeClr val="dk1">
                          <a:alpha val="100000"/>
                        </a:schemeClr>
                      </a:solidFill>
                      <a:prstDash val="solid"/>
                      <a:round/>
                    </a:lnR>
                    <a:lnT w="28575" cap="sq" cmpd="sng">
                      <a:solidFill>
                        <a:schemeClr val="dk1">
                          <a:alpha val="100000"/>
                        </a:schemeClr>
                      </a:solidFill>
                      <a:prstDash val="solid"/>
                      <a:round/>
                    </a:lnT>
                    <a:lnB w="12700" cap="flat" cmpd="sng">
                      <a:solidFill>
                        <a:schemeClr val="dk1">
                          <a:alpha val="100000"/>
                        </a:schemeClr>
                      </a:solidFill>
                      <a:prstDash val="solid"/>
                      <a:round/>
                    </a:lnB>
                    <a:solidFill>
                      <a:srgbClr val="006666"/>
                    </a:solidFill>
                  </a:tcPr>
                </a:tc>
                <a:tc hMerge="1">
                  <a:txBody>
                    <a:bodyPr/>
                    <a:p>
                      <a:endParaRPr sz="2800"/>
                    </a:p>
                  </a:txBody>
                </a:tc>
                <a:tc>
                  <a:txBody>
                    <a:bodyPr/>
                    <a:p>
                      <a:pPr algn="ctr" indent="0" lvl="0" marL="0">
                        <a:buFontTx/>
                        <a:buNone/>
                      </a:pPr>
                      <a:r>
                        <a:rPr altLang="en-US" b="1" sz="1200" lang="en-GB">
                          <a:solidFill>
                            <a:schemeClr val="lt2"/>
                          </a:solidFill>
                        </a:rPr>
                        <a:t>Savings</a:t>
                      </a:r>
                    </a:p>
                    <a:p>
                      <a:pPr algn="ctr" indent="0" lvl="0" marL="0">
                        <a:buFontTx/>
                        <a:buNone/>
                      </a:pPr>
                      <a:r>
                        <a:rPr altLang="en-US" b="1" sz="1200" lang="en-GB">
                          <a:solidFill>
                            <a:schemeClr val="lt2"/>
                          </a:solidFill>
                        </a:rPr>
                        <a:t>Targets</a:t>
                      </a:r>
                    </a:p>
                  </a:txBody>
                  <a:tcPr marL="91440" marR="91440" marT="45720" marB="45720" anchor="t" vert="horz">
                    <a:lnL w="28575" cap="flat" cmpd="sng">
                      <a:solidFill>
                        <a:schemeClr val="dk1">
                          <a:alpha val="100000"/>
                        </a:schemeClr>
                      </a:solidFill>
                      <a:prstDash val="solid"/>
                      <a:round/>
                    </a:lnL>
                    <a:lnR w="28575" cap="flat" cmpd="sng">
                      <a:solidFill>
                        <a:schemeClr val="dk1">
                          <a:alpha val="100000"/>
                        </a:schemeClr>
                      </a:solidFill>
                      <a:prstDash val="solid"/>
                      <a:round/>
                    </a:lnR>
                    <a:lnT w="28575" cap="sq" cmpd="sng">
                      <a:solidFill>
                        <a:schemeClr val="dk1">
                          <a:alpha val="100000"/>
                        </a:schemeClr>
                      </a:solidFill>
                      <a:prstDash val="solid"/>
                      <a:round/>
                    </a:lnT>
                    <a:lnB w="12700" cap="flat" cmpd="sng">
                      <a:solidFill>
                        <a:schemeClr val="dk1">
                          <a:alpha val="100000"/>
                        </a:schemeClr>
                      </a:solidFill>
                      <a:prstDash val="solid"/>
                      <a:round/>
                    </a:lnB>
                    <a:solidFill>
                      <a:srgbClr val="006666"/>
                    </a:solidFill>
                  </a:tcPr>
                </a:tc>
                <a:tc>
                  <a:txBody>
                    <a:bodyPr/>
                    <a:p>
                      <a:pPr algn="ctr" indent="0" lvl="0" marL="0">
                        <a:buFontTx/>
                        <a:buNone/>
                      </a:pPr>
                      <a:r>
                        <a:rPr altLang="en-US" b="1" sz="1200" lang="en-GB">
                          <a:solidFill>
                            <a:schemeClr val="lt2"/>
                          </a:solidFill>
                        </a:rPr>
                        <a:t>FY05 Spend Baseline</a:t>
                      </a:r>
                      <a:r>
                        <a:rPr altLang="en-US" b="1" sz="1200" lang="en-GB">
                          <a:solidFill>
                            <a:schemeClr val="lt2"/>
                          </a:solidFill>
                        </a:rPr>
                        <a:t>*</a:t>
                      </a:r>
                    </a:p>
                  </a:txBody>
                  <a:tcPr marL="91440" marR="91440" marT="45720" marB="45720" anchor="t" vert="horz">
                    <a:lnL w="28575" cap="flat" cmpd="sng">
                      <a:solidFill>
                        <a:schemeClr val="dk1">
                          <a:alpha val="100000"/>
                        </a:schemeClr>
                      </a:solidFill>
                      <a:prstDash val="solid"/>
                      <a:round/>
                    </a:lnL>
                    <a:lnR w="28575" cap="sq" cmpd="sng">
                      <a:solidFill>
                        <a:schemeClr val="dk1">
                          <a:alpha val="100000"/>
                        </a:schemeClr>
                      </a:solidFill>
                      <a:prstDash val="solid"/>
                      <a:round/>
                    </a:lnR>
                    <a:lnT w="28575" cap="sq" cmpd="sng">
                      <a:solidFill>
                        <a:schemeClr val="dk1">
                          <a:alpha val="100000"/>
                        </a:schemeClr>
                      </a:solidFill>
                      <a:prstDash val="solid"/>
                      <a:round/>
                    </a:lnT>
                    <a:lnB w="12700" cap="flat" cmpd="sng">
                      <a:solidFill>
                        <a:schemeClr val="dk1">
                          <a:alpha val="100000"/>
                        </a:schemeClr>
                      </a:solidFill>
                      <a:prstDash val="solid"/>
                      <a:round/>
                    </a:lnB>
                    <a:solidFill>
                      <a:srgbClr val="006666"/>
                    </a:solidFill>
                  </a:tcPr>
                </a:tc>
              </a:tr>
              <a:tr h="363537">
                <a:tc>
                  <a:txBody>
                    <a:bodyPr/>
                    <a:p>
                      <a:pPr indent="0" lvl="0" marL="0">
                        <a:buFontTx/>
                        <a:buNone/>
                      </a:pPr>
                      <a:r>
                        <a:rPr altLang="en-US" b="1" sz="1200" lang="en-GB">
                          <a:solidFill>
                            <a:schemeClr val="dk1"/>
                          </a:solidFill>
                        </a:rPr>
                        <a:t>US</a:t>
                      </a:r>
                    </a:p>
                  </a:txBody>
                  <a:tcPr marL="91440" marR="91440" marT="45720" marB="45720" anchor="ctr" vert="horz">
                    <a:lnL w="28575" cap="sq" cmpd="sng">
                      <a:solidFill>
                        <a:schemeClr val="dk1">
                          <a:alpha val="100000"/>
                        </a:schemeClr>
                      </a:solidFill>
                      <a:prstDash val="solid"/>
                      <a:round/>
                    </a:lnL>
                    <a:lnR w="28575" cap="flat" cmpd="sng">
                      <a:solidFill>
                        <a:schemeClr val="dk1">
                          <a:alpha val="100000"/>
                        </a:schemeClr>
                      </a:solidFill>
                      <a:prstDash val="solid"/>
                      <a:round/>
                    </a:lnR>
                    <a:lnT w="12700" cap="rnd" cmpd="sng">
                      <a:solidFill>
                        <a:schemeClr val="dk1">
                          <a:alpha val="100000"/>
                        </a:schemeClr>
                      </a:solidFill>
                      <a:prstDash val="solid"/>
                      <a:round/>
                    </a:lnT>
                    <a:lnB w="12700" cap="rnd" cmpd="sng">
                      <a:solidFill>
                        <a:schemeClr val="dk1">
                          <a:alpha val="100000"/>
                        </a:schemeClr>
                      </a:solidFill>
                      <a:prstDash val="solid"/>
                      <a:round/>
                    </a:lnB>
                    <a:noFill/>
                  </a:tcPr>
                </a:tc>
                <a:tc>
                  <a:txBody>
                    <a:bodyPr/>
                    <a:p>
                      <a:pPr algn="ctr" indent="0" lvl="0" marL="0">
                        <a:buFontTx/>
                        <a:buNone/>
                      </a:pPr>
                      <a:r>
                        <a:rPr altLang="en-US" b="1" sz="1200" lang="en-GB">
                          <a:solidFill>
                            <a:srgbClr val="FF0000"/>
                          </a:solidFill>
                        </a:rPr>
                        <a:t>No</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28575" cap="flat" cmpd="sng">
                      <a:solidFill>
                        <a:schemeClr val="dk1">
                          <a:alpha val="100000"/>
                        </a:schemeClr>
                      </a:solidFill>
                      <a:prstDash val="solid"/>
                      <a:round/>
                    </a:lnL>
                    <a:lnR w="1905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905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9050" cap="flat" cmpd="sng">
                      <a:solidFill>
                        <a:schemeClr val="dk1">
                          <a:alpha val="100000"/>
                        </a:schemeClr>
                      </a:solidFill>
                      <a:prstDash val="solid"/>
                      <a:round/>
                    </a:lnB>
                    <a:noFill/>
                  </a:tcPr>
                </a:tc>
                <a:tc>
                  <a:txBody>
                    <a:bodyPr/>
                    <a:p>
                      <a:pPr indent="0" lvl="0" marL="0">
                        <a:buFontTx/>
                        <a:buNone/>
                      </a:pPr>
                      <a:r>
                        <a:rPr altLang="en-US" b="1" sz="1200" lang="en-GB">
                          <a:solidFill>
                            <a:schemeClr val="dk1"/>
                          </a:solidFill>
                        </a:rPr>
                        <a:t>42%</a:t>
                      </a:r>
                    </a:p>
                  </a:txBody>
                  <a:tcPr marL="91440" marR="91440" marT="45720" marB="45720" anchor="ctr" vert="horz">
                    <a:lnL w="28575" cap="flat" cmpd="sng">
                      <a:solidFill>
                        <a:schemeClr val="dk1">
                          <a:alpha val="100000"/>
                        </a:schemeClr>
                      </a:solidFill>
                      <a:prstDash val="solid"/>
                      <a:round/>
                    </a:lnL>
                    <a:lnR>
                      <a:noFill/>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r" indent="0" lvl="0" marL="0">
                        <a:buFontTx/>
                        <a:buNone/>
                      </a:pPr>
                      <a:r>
                        <a:rPr altLang="en-US" b="1" sz="1200" lang="en-GB">
                          <a:solidFill>
                            <a:schemeClr val="dk1"/>
                          </a:solidFill>
                        </a:rPr>
                        <a:t>68%</a:t>
                      </a:r>
                    </a:p>
                  </a:txBody>
                  <a:tcPr marL="91440" marR="91440" marT="45720" marB="45720" anchor="ctr" vert="horz">
                    <a:lnL>
                      <a:noFill/>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$28M</a:t>
                      </a:r>
                    </a:p>
                  </a:txBody>
                  <a:tcPr marL="91440" marR="91440" marT="45720" marB="45720" anchor="ctr" vert="horz">
                    <a:lnL w="28575"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$696M</a:t>
                      </a:r>
                    </a:p>
                  </a:txBody>
                  <a:tcPr marL="91440" marR="91440" marT="45720" marB="45720" anchor="ctr" vert="horz">
                    <a:lnL w="28575" cap="flat" cmpd="sng">
                      <a:solidFill>
                        <a:schemeClr val="dk1">
                          <a:alpha val="100000"/>
                        </a:schemeClr>
                      </a:solidFill>
                      <a:prstDash val="solid"/>
                      <a:round/>
                    </a:lnL>
                    <a:lnR w="28575" cap="sq"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96874">
                <a:tc>
                  <a:txBody>
                    <a:bodyPr/>
                    <a:p>
                      <a:pPr indent="0" lvl="0" marL="0">
                        <a:buFontTx/>
                        <a:buNone/>
                      </a:pPr>
                      <a:r>
                        <a:rPr altLang="en-US" b="1" sz="1200" lang="en-GB">
                          <a:solidFill>
                            <a:schemeClr val="dk1"/>
                          </a:solidFill>
                        </a:rPr>
                        <a:t>UK</a:t>
                      </a:r>
                    </a:p>
                  </a:txBody>
                  <a:tcPr marL="91440" marR="91440" marT="45720" marB="45720" anchor="ctr" vert="horz">
                    <a:lnL w="28575" cap="sq" cmpd="sng">
                      <a:solidFill>
                        <a:schemeClr val="dk1">
                          <a:alpha val="100000"/>
                        </a:schemeClr>
                      </a:solidFill>
                      <a:prstDash val="solid"/>
                      <a:round/>
                    </a:lnL>
                    <a:lnR w="28575" cap="flat" cmpd="sng">
                      <a:solidFill>
                        <a:schemeClr val="dk1">
                          <a:alpha val="100000"/>
                        </a:schemeClr>
                      </a:solidFill>
                      <a:prstDash val="solid"/>
                      <a:round/>
                    </a:lnR>
                    <a:lnT w="12700" cap="rnd" cmpd="sng">
                      <a:solidFill>
                        <a:schemeClr val="dk1">
                          <a:alpha val="100000"/>
                        </a:schemeClr>
                      </a:solidFill>
                      <a:prstDash val="solid"/>
                      <a:round/>
                    </a:lnT>
                    <a:lnB w="12700" cap="rnd"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Part</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905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indent="0" lvl="0" marL="0">
                        <a:buFontTx/>
                        <a:buNone/>
                      </a:pPr>
                      <a:r>
                        <a:rPr altLang="en-US" b="1" sz="1200" lang="en-GB">
                          <a:solidFill>
                            <a:schemeClr val="dk1"/>
                          </a:solidFill>
                        </a:rPr>
                        <a:t>39%</a:t>
                      </a:r>
                    </a:p>
                  </a:txBody>
                  <a:tcPr marL="91440" marR="91440" marT="45720" marB="45720" anchor="ctr" vert="horz">
                    <a:lnL w="28575" cap="flat" cmpd="sng">
                      <a:solidFill>
                        <a:schemeClr val="dk1">
                          <a:alpha val="100000"/>
                        </a:schemeClr>
                      </a:solidFill>
                      <a:prstDash val="solid"/>
                      <a:round/>
                    </a:lnL>
                    <a:lnR>
                      <a:noFill/>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r" indent="0" lvl="0" marL="0">
                        <a:buFontTx/>
                        <a:buNone/>
                      </a:pPr>
                      <a:r>
                        <a:rPr altLang="en-US" b="1" sz="1200" lang="en-GB">
                          <a:solidFill>
                            <a:schemeClr val="dk1"/>
                          </a:solidFill>
                        </a:rPr>
                        <a:t>65%</a:t>
                      </a:r>
                    </a:p>
                  </a:txBody>
                  <a:tcPr marL="91440" marR="91440" marT="45720" marB="45720" anchor="ctr" vert="horz">
                    <a:lnL>
                      <a:noFill/>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$5.7M</a:t>
                      </a:r>
                    </a:p>
                  </a:txBody>
                  <a:tcPr marL="91440" marR="91440" marT="45720" marB="45720" anchor="ctr" vert="horz">
                    <a:lnL w="28575"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$309M</a:t>
                      </a:r>
                    </a:p>
                  </a:txBody>
                  <a:tcPr marL="91440" marR="91440" marT="45720" marB="45720" anchor="ctr" vert="horz">
                    <a:lnL w="28575" cap="flat" cmpd="sng">
                      <a:solidFill>
                        <a:schemeClr val="dk1">
                          <a:alpha val="100000"/>
                        </a:schemeClr>
                      </a:solidFill>
                      <a:prstDash val="solid"/>
                      <a:round/>
                    </a:lnL>
                    <a:lnR w="28575" cap="sq"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95287">
                <a:tc>
                  <a:txBody>
                    <a:bodyPr/>
                    <a:p>
                      <a:pPr indent="0" lvl="0" marL="0">
                        <a:buFontTx/>
                        <a:buNone/>
                      </a:pPr>
                      <a:r>
                        <a:rPr altLang="en-US" b="1" sz="1200" lang="en-GB">
                          <a:solidFill>
                            <a:schemeClr val="dk1"/>
                          </a:solidFill>
                        </a:rPr>
                        <a:t>Gallia</a:t>
                      </a:r>
                    </a:p>
                  </a:txBody>
                  <a:tcPr marL="91440" marR="91440" marT="45720" marB="45720" anchor="ctr" vert="horz">
                    <a:lnL w="28575" cap="sq" cmpd="sng">
                      <a:solidFill>
                        <a:schemeClr val="dk1">
                          <a:alpha val="100000"/>
                        </a:schemeClr>
                      </a:solidFill>
                      <a:prstDash val="solid"/>
                      <a:round/>
                    </a:lnL>
                    <a:lnR w="28575" cap="rnd" cmpd="sng">
                      <a:solidFill>
                        <a:schemeClr val="dk1">
                          <a:alpha val="100000"/>
                        </a:schemeClr>
                      </a:solidFill>
                      <a:prstDash val="solid"/>
                      <a:round/>
                    </a:lnR>
                    <a:lnT w="12700" cap="rnd" cmpd="sng">
                      <a:solidFill>
                        <a:schemeClr val="dk1">
                          <a:alpha val="100000"/>
                        </a:schemeClr>
                      </a:solidFill>
                      <a:prstDash val="solid"/>
                      <a:round/>
                    </a:lnT>
                    <a:lnB w="12700" cap="rnd" cmpd="sng">
                      <a:solidFill>
                        <a:schemeClr val="dk1">
                          <a:alpha val="100000"/>
                        </a:schemeClr>
                      </a:solidFill>
                      <a:prstDash val="solid"/>
                      <a:round/>
                    </a:lnB>
                    <a:noFill/>
                  </a:tcPr>
                </a:tc>
                <a:tc>
                  <a:txBody>
                    <a:bodyPr/>
                    <a:p>
                      <a:pPr algn="ctr" indent="0" lvl="0" marL="0">
                        <a:buFontTx/>
                        <a:buNone/>
                      </a:pPr>
                      <a:r>
                        <a:rPr altLang="en-US" b="1" sz="1200" lang="en-GB">
                          <a:solidFill>
                            <a:srgbClr val="FF0000"/>
                          </a:solidFill>
                        </a:rPr>
                        <a:t>No</a:t>
                      </a:r>
                    </a:p>
                  </a:txBody>
                  <a:tcPr marL="91440" marR="91440" marT="45720" marB="45720" anchor="ctr" vert="horz">
                    <a:lnL w="28575" cap="rnd"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FF0000"/>
                          </a:solidFill>
                        </a:rPr>
                        <a:t>No</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FF0000"/>
                          </a:solidFill>
                        </a:rPr>
                        <a:t>No</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indent="0" lvl="0" marL="0">
                        <a:buFontTx/>
                        <a:buNone/>
                      </a:pPr>
                      <a:r>
                        <a:rPr altLang="en-US" b="1" sz="1200" lang="en-GB">
                          <a:solidFill>
                            <a:schemeClr val="dk1"/>
                          </a:solidFill>
                        </a:rPr>
                        <a:t>5%</a:t>
                      </a:r>
                    </a:p>
                  </a:txBody>
                  <a:tcPr marL="91440" marR="91440" marT="45720" marB="45720" anchor="ctr" vert="horz">
                    <a:lnL w="28575" cap="flat" cmpd="sng">
                      <a:solidFill>
                        <a:schemeClr val="dk1">
                          <a:alpha val="100000"/>
                        </a:schemeClr>
                      </a:solidFill>
                      <a:prstDash val="solid"/>
                      <a:round/>
                    </a:lnL>
                    <a:lnR>
                      <a:noFill/>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r" indent="0" lvl="0" marL="0">
                        <a:buFontTx/>
                        <a:buNone/>
                      </a:pPr>
                      <a:r>
                        <a:rPr altLang="en-US" b="1" sz="1200" lang="en-GB">
                          <a:solidFill>
                            <a:schemeClr val="dk1"/>
                          </a:solidFill>
                        </a:rPr>
                        <a:t>50%</a:t>
                      </a:r>
                    </a:p>
                  </a:txBody>
                  <a:tcPr marL="91440" marR="91440" marT="45720" marB="45720" anchor="ctr" vert="horz">
                    <a:lnL>
                      <a:noFill/>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$2.5M</a:t>
                      </a:r>
                    </a:p>
                  </a:txBody>
                  <a:tcPr marL="91440" marR="91440" marT="45720" marB="45720" anchor="ctr" vert="horz">
                    <a:lnL w="28575"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$131M</a:t>
                      </a:r>
                    </a:p>
                  </a:txBody>
                  <a:tcPr marL="91440" marR="91440" marT="45720" marB="45720" anchor="ctr" vert="horz">
                    <a:lnL w="28575" cap="flat" cmpd="sng">
                      <a:solidFill>
                        <a:schemeClr val="dk1">
                          <a:alpha val="100000"/>
                        </a:schemeClr>
                      </a:solidFill>
                      <a:prstDash val="solid"/>
                      <a:round/>
                    </a:lnL>
                    <a:lnR w="28575" cap="sq"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95287">
                <a:tc>
                  <a:txBody>
                    <a:bodyPr/>
                    <a:p>
                      <a:pPr indent="0" lvl="0" marL="0">
                        <a:buFontTx/>
                        <a:buNone/>
                      </a:pPr>
                      <a:r>
                        <a:rPr altLang="en-US" b="1" sz="1200" lang="en-GB">
                          <a:solidFill>
                            <a:schemeClr val="dk1"/>
                          </a:solidFill>
                        </a:rPr>
                        <a:t>ASG</a:t>
                      </a:r>
                    </a:p>
                  </a:txBody>
                  <a:tcPr marL="91440" marR="91440" marT="45720" marB="45720" anchor="ctr" vert="horz">
                    <a:lnL w="28575" cap="sq" cmpd="sng">
                      <a:solidFill>
                        <a:schemeClr val="dk1">
                          <a:alpha val="100000"/>
                        </a:schemeClr>
                      </a:solidFill>
                      <a:prstDash val="solid"/>
                      <a:round/>
                    </a:lnL>
                    <a:lnR w="28575" cap="rnd" cmpd="sng">
                      <a:solidFill>
                        <a:schemeClr val="dk1">
                          <a:alpha val="100000"/>
                        </a:schemeClr>
                      </a:solidFill>
                      <a:prstDash val="solid"/>
                      <a:round/>
                    </a:lnR>
                    <a:lnT w="12700" cap="rnd" cmpd="sng">
                      <a:solidFill>
                        <a:schemeClr val="dk1">
                          <a:alpha val="100000"/>
                        </a:schemeClr>
                      </a:solidFill>
                      <a:prstDash val="solid"/>
                      <a:round/>
                    </a:lnT>
                    <a:lnB w="12700" cap="rnd"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28575" cap="rnd"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indent="0" lvl="0" marL="0">
                        <a:buFontTx/>
                        <a:buNone/>
                      </a:pPr>
                      <a:r>
                        <a:rPr altLang="en-US" b="1" sz="1200" lang="en-GB">
                          <a:solidFill>
                            <a:schemeClr val="dk1"/>
                          </a:solidFill>
                        </a:rPr>
                        <a:t>56%</a:t>
                      </a:r>
                    </a:p>
                  </a:txBody>
                  <a:tcPr marL="91440" marR="91440" marT="45720" marB="45720" anchor="ctr" vert="horz">
                    <a:lnL w="28575" cap="flat" cmpd="sng">
                      <a:solidFill>
                        <a:schemeClr val="dk1">
                          <a:alpha val="100000"/>
                        </a:schemeClr>
                      </a:solidFill>
                      <a:prstDash val="solid"/>
                      <a:round/>
                    </a:lnL>
                    <a:lnR>
                      <a:noFill/>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r" indent="0" lvl="0" marL="0">
                        <a:buFontTx/>
                        <a:buNone/>
                      </a:pPr>
                      <a:r>
                        <a:rPr altLang="en-US" b="1" sz="1200" lang="en-GB">
                          <a:solidFill>
                            <a:schemeClr val="dk1"/>
                          </a:solidFill>
                        </a:rPr>
                        <a:t>80%</a:t>
                      </a:r>
                    </a:p>
                  </a:txBody>
                  <a:tcPr marL="91440" marR="91440" marT="45720" marB="45720" anchor="ctr" vert="horz">
                    <a:lnL>
                      <a:noFill/>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$2.5M</a:t>
                      </a:r>
                    </a:p>
                  </a:txBody>
                  <a:tcPr marL="91440" marR="91440" marT="45720" marB="45720" anchor="ctr" vert="horz">
                    <a:lnL w="28575"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$41M</a:t>
                      </a:r>
                    </a:p>
                  </a:txBody>
                  <a:tcPr marL="91440" marR="91440" marT="45720" marB="45720" anchor="ctr" vert="horz">
                    <a:lnL w="28575" cap="flat" cmpd="sng">
                      <a:solidFill>
                        <a:schemeClr val="dk1">
                          <a:alpha val="100000"/>
                        </a:schemeClr>
                      </a:solidFill>
                      <a:prstDash val="solid"/>
                      <a:round/>
                    </a:lnL>
                    <a:lnR w="28575" cap="sq"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96874">
                <a:tc>
                  <a:txBody>
                    <a:bodyPr/>
                    <a:p>
                      <a:pPr indent="0" lvl="0" marL="0">
                        <a:buFontTx/>
                        <a:buNone/>
                      </a:pPr>
                      <a:r>
                        <a:rPr altLang="en-US" b="1" sz="1200" lang="en-GB">
                          <a:solidFill>
                            <a:schemeClr val="dk1"/>
                          </a:solidFill>
                        </a:rPr>
                        <a:t>Canada</a:t>
                      </a:r>
                    </a:p>
                  </a:txBody>
                  <a:tcPr marL="91440" marR="91440" marT="45720" marB="45720" anchor="ctr" vert="horz">
                    <a:lnL w="28575" cap="sq" cmpd="sng">
                      <a:solidFill>
                        <a:schemeClr val="dk1">
                          <a:alpha val="100000"/>
                        </a:schemeClr>
                      </a:solidFill>
                      <a:prstDash val="solid"/>
                      <a:round/>
                    </a:lnL>
                    <a:lnR w="28575" cap="rnd" cmpd="sng">
                      <a:solidFill>
                        <a:schemeClr val="dk1">
                          <a:alpha val="100000"/>
                        </a:schemeClr>
                      </a:solidFill>
                      <a:prstDash val="solid"/>
                      <a:round/>
                    </a:lnR>
                    <a:lnT w="12700" cap="rnd" cmpd="sng">
                      <a:solidFill>
                        <a:schemeClr val="dk1">
                          <a:alpha val="100000"/>
                        </a:schemeClr>
                      </a:solidFill>
                      <a:prstDash val="solid"/>
                      <a:round/>
                    </a:lnT>
                    <a:lnB w="12700" cap="rnd"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28575" cap="rnd"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indent="0" lvl="0" marL="0">
                        <a:buFontTx/>
                        <a:buNone/>
                      </a:pPr>
                      <a:r>
                        <a:rPr altLang="en-US" b="1" sz="1200" lang="en-GB">
                          <a:solidFill>
                            <a:schemeClr val="dk1"/>
                          </a:solidFill>
                        </a:rPr>
                        <a:t>87%</a:t>
                      </a:r>
                    </a:p>
                  </a:txBody>
                  <a:tcPr marL="91440" marR="91440" marT="45720" marB="45720" anchor="ctr" vert="horz">
                    <a:lnL w="28575" cap="flat" cmpd="sng">
                      <a:solidFill>
                        <a:schemeClr val="dk1">
                          <a:alpha val="100000"/>
                        </a:schemeClr>
                      </a:solidFill>
                      <a:prstDash val="solid"/>
                      <a:round/>
                    </a:lnL>
                    <a:lnR>
                      <a:noFill/>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r" indent="0" lvl="0" marL="0">
                        <a:buFontTx/>
                        <a:buNone/>
                      </a:pPr>
                      <a:r>
                        <a:rPr altLang="en-US" b="1" sz="1200" lang="en-GB">
                          <a:solidFill>
                            <a:schemeClr val="dk1"/>
                          </a:solidFill>
                        </a:rPr>
                        <a:t>90%</a:t>
                      </a:r>
                    </a:p>
                  </a:txBody>
                  <a:tcPr marL="91440" marR="91440" marT="45720" marB="45720" anchor="ctr" vert="horz">
                    <a:lnL>
                      <a:noFill/>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$2.0M</a:t>
                      </a:r>
                    </a:p>
                  </a:txBody>
                  <a:tcPr marL="91440" marR="91440" marT="45720" marB="45720" anchor="ctr" vert="horz">
                    <a:lnL w="28575"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$10M</a:t>
                      </a:r>
                    </a:p>
                  </a:txBody>
                  <a:tcPr marL="91440" marR="91440" marT="45720" marB="45720" anchor="ctr" vert="horz">
                    <a:lnL w="28575" cap="flat" cmpd="sng">
                      <a:solidFill>
                        <a:schemeClr val="dk1">
                          <a:alpha val="100000"/>
                        </a:schemeClr>
                      </a:solidFill>
                      <a:prstDash val="solid"/>
                      <a:round/>
                    </a:lnL>
                    <a:lnR w="28575" cap="sq"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96874">
                <a:tc>
                  <a:txBody>
                    <a:bodyPr/>
                    <a:p>
                      <a:pPr indent="0" lvl="0" marL="0">
                        <a:buFontTx/>
                        <a:buNone/>
                      </a:pPr>
                      <a:r>
                        <a:rPr altLang="en-US" b="1" sz="1200" lang="en-GB">
                          <a:solidFill>
                            <a:schemeClr val="dk1"/>
                          </a:solidFill>
                        </a:rPr>
                        <a:t>Ireland</a:t>
                      </a:r>
                    </a:p>
                  </a:txBody>
                  <a:tcPr marL="91440" marR="91440" marT="45720" marB="45720" anchor="ctr" vert="horz">
                    <a:lnL w="28575" cap="sq" cmpd="sng">
                      <a:solidFill>
                        <a:schemeClr val="dk1">
                          <a:alpha val="100000"/>
                        </a:schemeClr>
                      </a:solidFill>
                      <a:prstDash val="solid"/>
                      <a:round/>
                    </a:lnL>
                    <a:lnR w="28575" cap="rnd" cmpd="sng">
                      <a:solidFill>
                        <a:schemeClr val="dk1">
                          <a:alpha val="100000"/>
                        </a:schemeClr>
                      </a:solidFill>
                      <a:prstDash val="solid"/>
                      <a:round/>
                    </a:lnR>
                    <a:lnT w="12700" cap="rnd" cmpd="sng">
                      <a:solidFill>
                        <a:schemeClr val="dk1">
                          <a:alpha val="100000"/>
                        </a:schemeClr>
                      </a:solidFill>
                      <a:prstDash val="solid"/>
                      <a:round/>
                    </a:lnT>
                    <a:lnB w="12700" cap="rnd" cmpd="sng">
                      <a:solidFill>
                        <a:schemeClr val="dk1">
                          <a:alpha val="100000"/>
                        </a:schemeClr>
                      </a:solidFill>
                      <a:prstDash val="solid"/>
                      <a:round/>
                    </a:lnB>
                    <a:noFill/>
                  </a:tcPr>
                </a:tc>
                <a:tc>
                  <a:txBody>
                    <a:bodyPr/>
                    <a:p>
                      <a:pPr algn="ctr" indent="0" lvl="0" marL="0">
                        <a:buFontTx/>
                        <a:buNone/>
                      </a:pPr>
                      <a:r>
                        <a:rPr altLang="en-US" b="1" sz="1200" lang="en-GB">
                          <a:solidFill>
                            <a:srgbClr val="FF0000"/>
                          </a:solidFill>
                        </a:rPr>
                        <a:t>No</a:t>
                      </a:r>
                    </a:p>
                  </a:txBody>
                  <a:tcPr marL="91440" marR="91440" marT="45720" marB="45720" anchor="ctr" vert="horz">
                    <a:lnL w="28575" cap="rnd"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indent="0" lvl="0" marL="0">
                        <a:buFontTx/>
                        <a:buNone/>
                      </a:pPr>
                      <a:r>
                        <a:rPr altLang="en-US" b="1" sz="1200" lang="en-GB">
                          <a:solidFill>
                            <a:schemeClr val="dk1"/>
                          </a:solidFill>
                        </a:rPr>
                        <a:t>82%</a:t>
                      </a:r>
                    </a:p>
                  </a:txBody>
                  <a:tcPr marL="91440" marR="91440" marT="45720" marB="45720" anchor="ctr" vert="horz">
                    <a:lnL w="28575" cap="flat" cmpd="sng">
                      <a:solidFill>
                        <a:schemeClr val="dk1">
                          <a:alpha val="100000"/>
                        </a:schemeClr>
                      </a:solidFill>
                      <a:prstDash val="solid"/>
                      <a:round/>
                    </a:lnL>
                    <a:lnR>
                      <a:noFill/>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r" indent="0" lvl="0" marL="0">
                        <a:buFontTx/>
                        <a:buNone/>
                      </a:pPr>
                      <a:r>
                        <a:rPr altLang="en-US" b="1" sz="1200" lang="en-GB">
                          <a:solidFill>
                            <a:schemeClr val="dk1"/>
                          </a:solidFill>
                        </a:rPr>
                        <a:t>80%</a:t>
                      </a:r>
                    </a:p>
                  </a:txBody>
                  <a:tcPr marL="91440" marR="91440" marT="45720" marB="45720" anchor="ctr" vert="horz">
                    <a:lnL>
                      <a:noFill/>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$1.0M</a:t>
                      </a:r>
                    </a:p>
                  </a:txBody>
                  <a:tcPr marL="91440" marR="91440" marT="45720" marB="45720" anchor="ctr" vert="horz">
                    <a:lnL w="28575"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$11M</a:t>
                      </a:r>
                    </a:p>
                  </a:txBody>
                  <a:tcPr marL="91440" marR="91440" marT="45720" marB="45720" anchor="ctr" vert="horz">
                    <a:lnL w="28575" cap="flat" cmpd="sng">
                      <a:solidFill>
                        <a:schemeClr val="dk1">
                          <a:alpha val="100000"/>
                        </a:schemeClr>
                      </a:solidFill>
                      <a:prstDash val="solid"/>
                      <a:round/>
                    </a:lnL>
                    <a:lnR w="28575" cap="sq"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95287">
                <a:tc>
                  <a:txBody>
                    <a:bodyPr/>
                    <a:p>
                      <a:pPr indent="0" lvl="0" marL="0">
                        <a:buFontTx/>
                        <a:buNone/>
                      </a:pPr>
                      <a:r>
                        <a:rPr altLang="en-US" b="1" sz="1200" lang="en-GB">
                          <a:solidFill>
                            <a:schemeClr val="dk1"/>
                          </a:solidFill>
                        </a:rPr>
                        <a:t>Spain</a:t>
                      </a:r>
                    </a:p>
                  </a:txBody>
                  <a:tcPr marL="91440" marR="91440" marT="45720" marB="45720" anchor="ctr" vert="horz">
                    <a:lnL w="28575" cap="sq" cmpd="sng">
                      <a:solidFill>
                        <a:schemeClr val="dk1">
                          <a:alpha val="100000"/>
                        </a:schemeClr>
                      </a:solidFill>
                      <a:prstDash val="solid"/>
                      <a:round/>
                    </a:lnL>
                    <a:lnR w="28575" cap="rnd" cmpd="sng">
                      <a:solidFill>
                        <a:schemeClr val="dk1">
                          <a:alpha val="100000"/>
                        </a:schemeClr>
                      </a:solidFill>
                      <a:prstDash val="solid"/>
                      <a:round/>
                    </a:lnR>
                    <a:lnT w="12700" cap="rnd" cmpd="sng">
                      <a:solidFill>
                        <a:schemeClr val="dk1">
                          <a:alpha val="100000"/>
                        </a:schemeClr>
                      </a:solidFill>
                      <a:prstDash val="solid"/>
                      <a:round/>
                    </a:lnT>
                    <a:lnB w="12700" cap="rnd" cmpd="sng">
                      <a:solidFill>
                        <a:schemeClr val="dk1">
                          <a:alpha val="100000"/>
                        </a:schemeClr>
                      </a:solidFill>
                      <a:prstDash val="solid"/>
                      <a:round/>
                    </a:lnB>
                    <a:noFill/>
                  </a:tcPr>
                </a:tc>
                <a:tc>
                  <a:txBody>
                    <a:bodyPr/>
                    <a:p>
                      <a:pPr algn="ctr" indent="0" lvl="0" marL="0">
                        <a:buFontTx/>
                        <a:buNone/>
                      </a:pPr>
                      <a:r>
                        <a:rPr altLang="en-US" b="1" sz="1200" lang="en-GB">
                          <a:solidFill>
                            <a:srgbClr val="FF0000"/>
                          </a:solidFill>
                        </a:rPr>
                        <a:t>No</a:t>
                      </a:r>
                    </a:p>
                  </a:txBody>
                  <a:tcPr marL="91440" marR="91440" marT="45720" marB="45720" anchor="ctr" vert="horz">
                    <a:lnL w="28575" cap="rnd"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FF0000"/>
                          </a:solidFill>
                        </a:rPr>
                        <a:t>No</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FF0000"/>
                          </a:solidFill>
                        </a:rPr>
                        <a:t>No</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indent="0" lvl="0" marL="0">
                        <a:buFontTx/>
                        <a:buNone/>
                      </a:pPr>
                      <a:r>
                        <a:rPr altLang="en-US" b="1" sz="1200" lang="en-GB">
                          <a:solidFill>
                            <a:schemeClr val="dk1"/>
                          </a:solidFill>
                        </a:rPr>
                        <a:t>0%</a:t>
                      </a:r>
                    </a:p>
                  </a:txBody>
                  <a:tcPr marL="91440" marR="91440" marT="45720" marB="45720" anchor="ctr" vert="horz">
                    <a:lnL w="28575" cap="flat" cmpd="sng">
                      <a:solidFill>
                        <a:schemeClr val="dk1">
                          <a:alpha val="100000"/>
                        </a:schemeClr>
                      </a:solidFill>
                      <a:prstDash val="solid"/>
                      <a:round/>
                    </a:lnL>
                    <a:lnR>
                      <a:noFill/>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r" indent="0" lvl="0" marL="0">
                        <a:buFontTx/>
                        <a:buNone/>
                      </a:pPr>
                      <a:r>
                        <a:rPr altLang="en-US" b="1" sz="1200" lang="en-GB">
                          <a:solidFill>
                            <a:schemeClr val="dk1"/>
                          </a:solidFill>
                        </a:rPr>
                        <a:t>20%</a:t>
                      </a:r>
                    </a:p>
                  </a:txBody>
                  <a:tcPr marL="91440" marR="91440" marT="45720" marB="45720" anchor="ctr" vert="horz">
                    <a:lnL>
                      <a:noFill/>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$0.7M</a:t>
                      </a:r>
                    </a:p>
                  </a:txBody>
                  <a:tcPr marL="91440" marR="91440" marT="45720" marB="45720" anchor="ctr" vert="horz">
                    <a:lnL w="28575"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$56M</a:t>
                      </a:r>
                    </a:p>
                  </a:txBody>
                  <a:tcPr marL="91440" marR="91440" marT="45720" marB="45720" anchor="ctr" vert="horz">
                    <a:lnL w="28575" cap="flat" cmpd="sng">
                      <a:solidFill>
                        <a:schemeClr val="dk1">
                          <a:alpha val="100000"/>
                        </a:schemeClr>
                      </a:solidFill>
                      <a:prstDash val="solid"/>
                      <a:round/>
                    </a:lnL>
                    <a:lnR w="28575" cap="sq"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96874">
                <a:tc>
                  <a:txBody>
                    <a:bodyPr/>
                    <a:p>
                      <a:pPr indent="0" lvl="0" marL="0">
                        <a:buFontTx/>
                        <a:buNone/>
                      </a:pPr>
                      <a:r>
                        <a:rPr altLang="en-US" b="1" sz="1200" lang="en-GB">
                          <a:solidFill>
                            <a:schemeClr val="dk1"/>
                          </a:solidFill>
                        </a:rPr>
                        <a:t>Nordics</a:t>
                      </a:r>
                    </a:p>
                  </a:txBody>
                  <a:tcPr marL="91440" marR="91440" marT="45720" marB="45720" anchor="ctr" vert="horz">
                    <a:lnL w="28575" cap="sq" cmpd="sng">
                      <a:solidFill>
                        <a:schemeClr val="dk1">
                          <a:alpha val="100000"/>
                        </a:schemeClr>
                      </a:solidFill>
                      <a:prstDash val="solid"/>
                      <a:round/>
                    </a:lnL>
                    <a:lnR w="28575" cap="rnd" cmpd="sng">
                      <a:solidFill>
                        <a:schemeClr val="dk1">
                          <a:alpha val="100000"/>
                        </a:schemeClr>
                      </a:solidFill>
                      <a:prstDash val="solid"/>
                      <a:round/>
                    </a:lnR>
                    <a:lnT w="12700" cap="rnd" cmpd="sng">
                      <a:solidFill>
                        <a:schemeClr val="dk1">
                          <a:alpha val="100000"/>
                        </a:schemeClr>
                      </a:solidFill>
                      <a:prstDash val="solid"/>
                      <a:round/>
                    </a:lnT>
                    <a:lnB w="12700" cap="rnd" cmpd="sng">
                      <a:solidFill>
                        <a:schemeClr val="dk1">
                          <a:alpha val="100000"/>
                        </a:schemeClr>
                      </a:solidFill>
                      <a:prstDash val="solid"/>
                      <a:round/>
                    </a:lnB>
                    <a:noFill/>
                  </a:tcPr>
                </a:tc>
                <a:tc>
                  <a:txBody>
                    <a:bodyPr/>
                    <a:p>
                      <a:pPr algn="ctr" indent="0" lvl="0" marL="0">
                        <a:buFontTx/>
                        <a:buNone/>
                      </a:pPr>
                      <a:r>
                        <a:rPr altLang="en-US" b="1" sz="1200" lang="en-GB">
                          <a:solidFill>
                            <a:srgbClr val="FF0000"/>
                          </a:solidFill>
                        </a:rPr>
                        <a:t>No</a:t>
                      </a:r>
                    </a:p>
                  </a:txBody>
                  <a:tcPr marL="91440" marR="91440" marT="45720" marB="45720" anchor="ctr" vert="horz">
                    <a:lnL w="28575" cap="rnd"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FF0000"/>
                          </a:solidFill>
                        </a:rPr>
                        <a:t>No</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FF0000"/>
                          </a:solidFill>
                        </a:rPr>
                        <a:t>No</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indent="0" lvl="0" marL="0">
                        <a:buFontTx/>
                        <a:buNone/>
                      </a:pPr>
                      <a:r>
                        <a:rPr altLang="en-US" b="1" sz="1200" lang="en-GB">
                          <a:solidFill>
                            <a:schemeClr val="dk1"/>
                          </a:solidFill>
                        </a:rPr>
                        <a:t>0%</a:t>
                      </a:r>
                    </a:p>
                  </a:txBody>
                  <a:tcPr marL="91440" marR="91440" marT="45720" marB="45720" anchor="ctr" vert="horz">
                    <a:lnL w="28575" cap="flat" cmpd="sng">
                      <a:solidFill>
                        <a:schemeClr val="dk1">
                          <a:alpha val="100000"/>
                        </a:schemeClr>
                      </a:solidFill>
                      <a:prstDash val="solid"/>
                      <a:round/>
                    </a:lnL>
                    <a:lnR>
                      <a:noFill/>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r" indent="0" lvl="0" marL="0">
                        <a:buFontTx/>
                        <a:buNone/>
                      </a:pPr>
                      <a:r>
                        <a:rPr altLang="en-US" b="1" sz="1200" lang="en-GB">
                          <a:solidFill>
                            <a:schemeClr val="dk1"/>
                          </a:solidFill>
                        </a:rPr>
                        <a:t>50%</a:t>
                      </a:r>
                    </a:p>
                  </a:txBody>
                  <a:tcPr marL="91440" marR="91440" marT="45720" marB="45720" anchor="ctr" vert="horz">
                    <a:lnL>
                      <a:noFill/>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$0.3M</a:t>
                      </a:r>
                    </a:p>
                  </a:txBody>
                  <a:tcPr marL="91440" marR="91440" marT="45720" marB="45720" anchor="ctr" vert="horz">
                    <a:lnL w="28575"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$23M</a:t>
                      </a:r>
                    </a:p>
                  </a:txBody>
                  <a:tcPr marL="91440" marR="91440" marT="45720" marB="45720" anchor="ctr" vert="horz">
                    <a:lnL w="28575" cap="flat" cmpd="sng">
                      <a:solidFill>
                        <a:schemeClr val="dk1">
                          <a:alpha val="100000"/>
                        </a:schemeClr>
                      </a:solidFill>
                      <a:prstDash val="solid"/>
                      <a:round/>
                    </a:lnL>
                    <a:lnR w="28575" cap="sq" cmpd="sng">
                      <a:solidFill>
                        <a:schemeClr val="dk1">
                          <a:alpha val="100000"/>
                        </a:schemeClr>
                      </a:solidFill>
                      <a:prstDash val="solid"/>
                      <a:round/>
                    </a:lnR>
                    <a:lnT w="12700" cap="flat" cmpd="sng">
                      <a:solidFill>
                        <a:schemeClr val="dk1">
                          <a:alpha val="100000"/>
                        </a:schemeClr>
                      </a:solidFill>
                      <a:prstDash val="solid"/>
                      <a:round/>
                    </a:lnT>
                    <a:lnB w="12700" cap="flat" cmpd="sng">
                      <a:solidFill>
                        <a:schemeClr val="dk1">
                          <a:alpha val="100000"/>
                        </a:schemeClr>
                      </a:solidFill>
                      <a:prstDash val="solid"/>
                      <a:round/>
                    </a:lnB>
                    <a:noFill/>
                  </a:tcPr>
                </a:tc>
              </a:tr>
              <a:tr h="396874">
                <a:tc>
                  <a:txBody>
                    <a:bodyPr/>
                    <a:p>
                      <a:pPr indent="0" lvl="0" marL="0">
                        <a:buFontTx/>
                        <a:buNone/>
                      </a:pPr>
                      <a:r>
                        <a:rPr altLang="en-US" b="1" sz="1200" lang="en-GB">
                          <a:solidFill>
                            <a:schemeClr val="dk1"/>
                          </a:solidFill>
                        </a:rPr>
                        <a:t>Italy</a:t>
                      </a:r>
                    </a:p>
                  </a:txBody>
                  <a:tcPr marL="91440" marR="91440" marT="45720" marB="45720" anchor="ctr" vert="horz">
                    <a:lnL w="28575" cap="sq" cmpd="sng">
                      <a:solidFill>
                        <a:schemeClr val="dk1">
                          <a:alpha val="100000"/>
                        </a:schemeClr>
                      </a:solidFill>
                      <a:prstDash val="solid"/>
                      <a:round/>
                    </a:lnL>
                    <a:lnR w="28575" cap="rnd" cmpd="sng">
                      <a:solidFill>
                        <a:schemeClr val="dk1">
                          <a:alpha val="100000"/>
                        </a:schemeClr>
                      </a:solidFill>
                      <a:prstDash val="solid"/>
                      <a:round/>
                    </a:lnR>
                    <a:lnT w="12700" cap="rnd" cmpd="sng">
                      <a:solidFill>
                        <a:schemeClr val="dk1">
                          <a:alpha val="100000"/>
                        </a:schemeClr>
                      </a:solidFill>
                      <a:prstDash val="solid"/>
                      <a:round/>
                    </a:lnT>
                    <a:lnB w="28575"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28575" cap="rnd"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28575"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28575"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28575"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28575"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28575" cap="flat" cmpd="sng">
                      <a:solidFill>
                        <a:schemeClr val="dk1">
                          <a:alpha val="100000"/>
                        </a:schemeClr>
                      </a:solidFill>
                      <a:prstDash val="solid"/>
                      <a:round/>
                    </a:lnL>
                    <a:lnR w="12700" cap="flat" cmpd="sng">
                      <a:solidFill>
                        <a:schemeClr val="dk1">
                          <a:alpha val="100000"/>
                        </a:schemeClr>
                      </a:solidFill>
                      <a:prstDash val="solid"/>
                      <a:round/>
                    </a:lnR>
                    <a:lnT w="12700" cap="flat" cmpd="sng">
                      <a:solidFill>
                        <a:schemeClr val="dk1">
                          <a:alpha val="100000"/>
                        </a:schemeClr>
                      </a:solidFill>
                      <a:prstDash val="solid"/>
                      <a:round/>
                    </a:lnT>
                    <a:lnB w="28575" cap="flat" cmpd="sng">
                      <a:solidFill>
                        <a:schemeClr val="dk1">
                          <a:alpha val="100000"/>
                        </a:schemeClr>
                      </a:solidFill>
                      <a:prstDash val="solid"/>
                      <a:round/>
                    </a:lnB>
                    <a:noFill/>
                  </a:tcPr>
                </a:tc>
                <a:tc>
                  <a:txBody>
                    <a:bodyPr/>
                    <a:p>
                      <a:pPr algn="ctr" indent="0" lvl="0" marL="0">
                        <a:buFontTx/>
                        <a:buNone/>
                      </a:pPr>
                      <a:r>
                        <a:rPr altLang="en-US" b="1" sz="1200" lang="en-GB">
                          <a:solidFill>
                            <a:srgbClr val="0000FF"/>
                          </a:solidFill>
                        </a:rPr>
                        <a:t>Yes</a:t>
                      </a:r>
                    </a:p>
                  </a:txBody>
                  <a:tcPr marL="91440" marR="91440" marT="45720" marB="45720" anchor="ctr" vert="horz">
                    <a:lnL w="12700"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28575" cap="flat" cmpd="sng">
                      <a:solidFill>
                        <a:schemeClr val="dk1">
                          <a:alpha val="100000"/>
                        </a:schemeClr>
                      </a:solidFill>
                      <a:prstDash val="solid"/>
                      <a:round/>
                    </a:lnB>
                    <a:noFill/>
                  </a:tcPr>
                </a:tc>
                <a:tc>
                  <a:txBody>
                    <a:bodyPr/>
                    <a:p>
                      <a:pPr indent="0" lvl="0" marL="0">
                        <a:buFontTx/>
                        <a:buNone/>
                      </a:pPr>
                      <a:r>
                        <a:rPr altLang="en-US" b="1" sz="1200" lang="en-GB">
                          <a:solidFill>
                            <a:schemeClr val="dk1"/>
                          </a:solidFill>
                        </a:rPr>
                        <a:t>26%</a:t>
                      </a:r>
                    </a:p>
                  </a:txBody>
                  <a:tcPr marL="91440" marR="91440" marT="45720" marB="45720" anchor="ctr" vert="horz">
                    <a:lnL w="28575" cap="flat" cmpd="sng">
                      <a:solidFill>
                        <a:schemeClr val="dk1">
                          <a:alpha val="100000"/>
                        </a:schemeClr>
                      </a:solidFill>
                      <a:prstDash val="solid"/>
                      <a:round/>
                    </a:lnL>
                    <a:lnR>
                      <a:noFill/>
                    </a:lnR>
                    <a:lnT w="12700" cap="flat" cmpd="sng">
                      <a:solidFill>
                        <a:schemeClr val="dk1">
                          <a:alpha val="100000"/>
                        </a:schemeClr>
                      </a:solidFill>
                      <a:prstDash val="solid"/>
                      <a:round/>
                    </a:lnT>
                    <a:lnB w="28575" cap="flat" cmpd="sng">
                      <a:solidFill>
                        <a:schemeClr val="dk1">
                          <a:alpha val="100000"/>
                        </a:schemeClr>
                      </a:solidFill>
                      <a:prstDash val="solid"/>
                      <a:round/>
                    </a:lnB>
                    <a:noFill/>
                  </a:tcPr>
                </a:tc>
                <a:tc>
                  <a:txBody>
                    <a:bodyPr/>
                    <a:p>
                      <a:pPr algn="r" indent="0" lvl="0" marL="0">
                        <a:buFontTx/>
                        <a:buNone/>
                      </a:pPr>
                      <a:r>
                        <a:rPr altLang="en-US" b="1" sz="1200" lang="en-GB">
                          <a:solidFill>
                            <a:schemeClr val="dk1"/>
                          </a:solidFill>
                        </a:rPr>
                        <a:t>51%</a:t>
                      </a:r>
                    </a:p>
                  </a:txBody>
                  <a:tcPr marL="91440" marR="91440" marT="45720" marB="45720" anchor="ctr" vert="horz">
                    <a:lnL>
                      <a:noFill/>
                    </a:lnL>
                    <a:lnR w="28575" cap="flat" cmpd="sng">
                      <a:solidFill>
                        <a:schemeClr val="dk1">
                          <a:alpha val="100000"/>
                        </a:schemeClr>
                      </a:solidFill>
                      <a:prstDash val="solid"/>
                      <a:round/>
                    </a:lnR>
                    <a:lnT w="12700" cap="flat" cmpd="sng">
                      <a:solidFill>
                        <a:schemeClr val="dk1">
                          <a:alpha val="100000"/>
                        </a:schemeClr>
                      </a:solidFill>
                      <a:prstDash val="solid"/>
                      <a:round/>
                    </a:lnT>
                    <a:lnB w="28575" cap="flat"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$2.0M</a:t>
                      </a:r>
                    </a:p>
                  </a:txBody>
                  <a:tcPr marL="91440" marR="91440" marT="45720" marB="45720" anchor="ctr" vert="horz">
                    <a:lnL w="28575" cap="flat" cmpd="sng">
                      <a:solidFill>
                        <a:schemeClr val="dk1">
                          <a:alpha val="100000"/>
                        </a:schemeClr>
                      </a:solidFill>
                      <a:prstDash val="solid"/>
                      <a:round/>
                    </a:lnL>
                    <a:lnR w="28575" cap="flat" cmpd="sng">
                      <a:solidFill>
                        <a:schemeClr val="dk1">
                          <a:alpha val="100000"/>
                        </a:schemeClr>
                      </a:solidFill>
                      <a:prstDash val="solid"/>
                      <a:round/>
                    </a:lnR>
                    <a:lnT w="12700" cap="flat" cmpd="sng">
                      <a:solidFill>
                        <a:schemeClr val="dk1">
                          <a:alpha val="100000"/>
                        </a:schemeClr>
                      </a:solidFill>
                      <a:prstDash val="solid"/>
                      <a:round/>
                    </a:lnT>
                    <a:lnB w="28575" cap="sq"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$69M</a:t>
                      </a:r>
                    </a:p>
                  </a:txBody>
                  <a:tcPr marL="91440" marR="91440" marT="45720" marB="45720" anchor="ctr" vert="horz">
                    <a:lnL w="28575" cap="flat" cmpd="sng">
                      <a:solidFill>
                        <a:schemeClr val="dk1">
                          <a:alpha val="100000"/>
                        </a:schemeClr>
                      </a:solidFill>
                      <a:prstDash val="solid"/>
                      <a:round/>
                    </a:lnL>
                    <a:lnR w="28575" cap="sq" cmpd="sng">
                      <a:solidFill>
                        <a:schemeClr val="dk1">
                          <a:alpha val="100000"/>
                        </a:schemeClr>
                      </a:solidFill>
                      <a:prstDash val="solid"/>
                      <a:round/>
                    </a:lnR>
                    <a:lnT w="12700" cap="flat" cmpd="sng">
                      <a:solidFill>
                        <a:schemeClr val="dk1">
                          <a:alpha val="100000"/>
                        </a:schemeClr>
                      </a:solidFill>
                      <a:prstDash val="solid"/>
                      <a:round/>
                    </a:lnT>
                    <a:lnB w="28575" cap="sq" cmpd="sng">
                      <a:solidFill>
                        <a:schemeClr val="dk1">
                          <a:alpha val="100000"/>
                        </a:schemeClr>
                      </a:solidFill>
                      <a:prstDash val="solid"/>
                      <a:round/>
                    </a:lnB>
                    <a:noFill/>
                  </a:tcPr>
                </a:tc>
              </a:tr>
              <a:tr h="379412">
                <a:tc>
                  <a:txBody>
                    <a:bodyPr/>
                    <a:p>
                      <a:pPr indent="0" lvl="0" marL="0">
                        <a:buFontTx/>
                        <a:buNone/>
                      </a:pPr>
                      <a:r>
                        <a:rPr altLang="en-US" b="1" sz="1200" lang="en-GB">
                          <a:solidFill>
                            <a:schemeClr val="dk1"/>
                          </a:solidFill>
                        </a:rPr>
                        <a:t>Totals</a:t>
                      </a:r>
                    </a:p>
                  </a:txBody>
                  <a:tcPr marL="91440" marR="91440" marT="45720" marB="45720" anchor="ctr" vert="horz">
                    <a:lnL w="28575" cap="sq" cmpd="sng">
                      <a:solidFill>
                        <a:schemeClr val="dk1">
                          <a:alpha val="100000"/>
                        </a:schemeClr>
                      </a:solidFill>
                      <a:prstDash val="solid"/>
                      <a:round/>
                    </a:lnL>
                    <a:lnR w="12700" cap="rnd" cmpd="sng">
                      <a:solidFill>
                        <a:schemeClr val="dk1">
                          <a:alpha val="100000"/>
                        </a:schemeClr>
                      </a:solidFill>
                      <a:prstDash val="solid"/>
                      <a:round/>
                    </a:lnR>
                    <a:lnT w="28575" cap="flat" cmpd="sng">
                      <a:solidFill>
                        <a:schemeClr val="dk1">
                          <a:alpha val="100000"/>
                        </a:schemeClr>
                      </a:solidFill>
                      <a:prstDash val="solid"/>
                      <a:round/>
                    </a:lnT>
                    <a:lnB w="28575" cap="rnd" cmpd="sng">
                      <a:solidFill>
                        <a:schemeClr val="dk1">
                          <a:alpha val="100000"/>
                        </a:schemeClr>
                      </a:solidFill>
                      <a:prstDash val="solid"/>
                      <a:round/>
                    </a:lnB>
                    <a:noFill/>
                  </a:tcPr>
                </a:tc>
                <a:tc gridSpan="2">
                  <a:txBody>
                    <a:bodyPr/>
                    <a:p>
                      <a:pPr algn="ctr" indent="0" lvl="0" marL="0">
                        <a:buFontTx/>
                        <a:buNone/>
                      </a:pPr>
                      <a:endParaRPr altLang="en-US" b="1" sz="1200" lang="en-GB"/>
                    </a:p>
                  </a:txBody>
                  <a:tcPr marL="91440" marR="91440" marT="45720" marB="45720" anchor="t" vert="horz">
                    <a:lnL w="12700" cap="rnd" cmpd="sng">
                      <a:solidFill>
                        <a:schemeClr val="dk1">
                          <a:alpha val="100000"/>
                        </a:schemeClr>
                      </a:solidFill>
                      <a:prstDash val="solid"/>
                      <a:round/>
                    </a:lnL>
                    <a:lnR>
                      <a:noFill/>
                    </a:lnR>
                    <a:lnT w="28575" cap="flat" cmpd="sng">
                      <a:solidFill>
                        <a:schemeClr val="dk1">
                          <a:alpha val="100000"/>
                        </a:schemeClr>
                      </a:solidFill>
                      <a:prstDash val="solid"/>
                      <a:round/>
                    </a:lnT>
                    <a:lnB w="28575" cap="flat" cmpd="sng">
                      <a:solidFill>
                        <a:schemeClr val="dk1">
                          <a:alpha val="100000"/>
                        </a:schemeClr>
                      </a:solidFill>
                      <a:prstDash val="solid"/>
                      <a:round/>
                    </a:lnB>
                    <a:solidFill>
                      <a:schemeClr val="dk2"/>
                    </a:solidFill>
                  </a:tcPr>
                </a:tc>
                <a:tc hMerge="1">
                  <a:txBody>
                    <a:bodyPr/>
                    <a:p>
                      <a:endParaRPr sz="2800"/>
                    </a:p>
                  </a:txBody>
                </a:tc>
                <a:tc gridSpan="2">
                  <a:txBody>
                    <a:bodyPr/>
                    <a:p>
                      <a:pPr algn="ctr" indent="0" lvl="0" marL="0">
                        <a:buFontTx/>
                        <a:buNone/>
                      </a:pPr>
                      <a:endParaRPr altLang="en-US" b="1" sz="1200" lang="en-GB"/>
                    </a:p>
                  </a:txBody>
                  <a:tcPr marL="91440" marR="91440" marT="45720" marB="45720" anchor="t" vert="horz">
                    <a:lnL>
                      <a:noFill/>
                    </a:lnL>
                    <a:lnR>
                      <a:noFill/>
                    </a:lnR>
                    <a:lnT w="28575" cap="flat" cmpd="sng">
                      <a:solidFill>
                        <a:schemeClr val="dk1">
                          <a:alpha val="100000"/>
                        </a:schemeClr>
                      </a:solidFill>
                      <a:prstDash val="solid"/>
                      <a:round/>
                    </a:lnT>
                    <a:lnB w="28575" cap="flat" cmpd="sng">
                      <a:solidFill>
                        <a:schemeClr val="dk1">
                          <a:alpha val="100000"/>
                        </a:schemeClr>
                      </a:solidFill>
                      <a:prstDash val="solid"/>
                      <a:round/>
                    </a:lnB>
                    <a:solidFill>
                      <a:schemeClr val="dk2"/>
                    </a:solidFill>
                  </a:tcPr>
                </a:tc>
                <a:tc hMerge="1">
                  <a:txBody>
                    <a:bodyPr/>
                    <a:p>
                      <a:endParaRPr sz="2800"/>
                    </a:p>
                  </a:txBody>
                </a:tc>
                <a:tc gridSpan="2">
                  <a:txBody>
                    <a:bodyPr/>
                    <a:p>
                      <a:pPr algn="ctr" indent="0" lvl="0" marL="0">
                        <a:buFontTx/>
                        <a:buNone/>
                      </a:pPr>
                      <a:endParaRPr altLang="en-US" b="1" sz="1200" lang="en-GB"/>
                    </a:p>
                  </a:txBody>
                  <a:tcPr marL="91440" marR="91440" marT="45720" marB="45720" anchor="t" vert="horz">
                    <a:lnL>
                      <a:noFill/>
                    </a:lnL>
                    <a:lnR w="28575" cap="flat" cmpd="sng">
                      <a:solidFill>
                        <a:schemeClr val="dk1">
                          <a:alpha val="100000"/>
                        </a:schemeClr>
                      </a:solidFill>
                      <a:prstDash val="solid"/>
                      <a:round/>
                    </a:lnR>
                    <a:lnT w="28575" cap="flat" cmpd="sng">
                      <a:solidFill>
                        <a:schemeClr val="dk1">
                          <a:alpha val="100000"/>
                        </a:schemeClr>
                      </a:solidFill>
                      <a:prstDash val="solid"/>
                      <a:round/>
                    </a:lnT>
                    <a:lnB w="28575" cap="sq" cmpd="sng">
                      <a:solidFill>
                        <a:schemeClr val="dk1">
                          <a:alpha val="100000"/>
                        </a:schemeClr>
                      </a:solidFill>
                      <a:prstDash val="solid"/>
                      <a:round/>
                    </a:lnB>
                    <a:solidFill>
                      <a:schemeClr val="dk2"/>
                    </a:solidFill>
                  </a:tcPr>
                </a:tc>
                <a:tc hMerge="1">
                  <a:txBody>
                    <a:bodyPr/>
                    <a:p>
                      <a:endParaRPr sz="2800"/>
                    </a:p>
                  </a:txBody>
                </a:tc>
                <a:tc>
                  <a:txBody>
                    <a:bodyPr/>
                    <a:p>
                      <a:pPr indent="0" lvl="0" marL="0">
                        <a:buFontTx/>
                        <a:buNone/>
                      </a:pPr>
                      <a:r>
                        <a:rPr altLang="en-US" b="1" sz="1200" lang="en-GB">
                          <a:solidFill>
                            <a:schemeClr val="dk1"/>
                          </a:solidFill>
                        </a:rPr>
                        <a:t>33%</a:t>
                      </a:r>
                    </a:p>
                  </a:txBody>
                  <a:tcPr marL="91440" marR="91440" marT="45720" marB="45720" anchor="t" vert="horz">
                    <a:lnL w="28575" cap="flat" cmpd="sng">
                      <a:solidFill>
                        <a:schemeClr val="dk1">
                          <a:alpha val="100000"/>
                        </a:schemeClr>
                      </a:solidFill>
                      <a:prstDash val="solid"/>
                      <a:round/>
                    </a:lnL>
                    <a:lnR>
                      <a:noFill/>
                    </a:lnR>
                    <a:lnT w="28575" cap="flat" cmpd="sng">
                      <a:solidFill>
                        <a:schemeClr val="dk1">
                          <a:alpha val="100000"/>
                        </a:schemeClr>
                      </a:solidFill>
                      <a:prstDash val="solid"/>
                      <a:round/>
                    </a:lnT>
                    <a:lnB w="28575" cap="flat" cmpd="sng">
                      <a:solidFill>
                        <a:schemeClr val="dk1">
                          <a:alpha val="100000"/>
                        </a:schemeClr>
                      </a:solidFill>
                      <a:prstDash val="solid"/>
                      <a:round/>
                    </a:lnB>
                    <a:solidFill>
                      <a:schemeClr val="lt1"/>
                    </a:solidFill>
                  </a:tcPr>
                </a:tc>
                <a:tc>
                  <a:txBody>
                    <a:bodyPr/>
                    <a:p>
                      <a:pPr algn="r" indent="0" lvl="0" marL="0">
                        <a:buFontTx/>
                        <a:buNone/>
                      </a:pPr>
                      <a:r>
                        <a:rPr altLang="en-US" b="1" sz="1200" lang="en-GB">
                          <a:solidFill>
                            <a:schemeClr val="dk1"/>
                          </a:solidFill>
                        </a:rPr>
                        <a:t>60%</a:t>
                      </a:r>
                    </a:p>
                  </a:txBody>
                  <a:tcPr marL="91440" marR="91440" marT="45720" marB="45720" anchor="t" vert="horz">
                    <a:lnL>
                      <a:noFill/>
                    </a:lnL>
                    <a:lnR w="28575" cap="sq" cmpd="sng">
                      <a:solidFill>
                        <a:schemeClr val="dk1">
                          <a:alpha val="100000"/>
                        </a:schemeClr>
                      </a:solidFill>
                      <a:prstDash val="solid"/>
                      <a:round/>
                    </a:lnR>
                    <a:lnT w="28575" cap="flat" cmpd="sng">
                      <a:solidFill>
                        <a:schemeClr val="dk1">
                          <a:alpha val="100000"/>
                        </a:schemeClr>
                      </a:solidFill>
                      <a:prstDash val="solid"/>
                      <a:round/>
                    </a:lnT>
                    <a:lnB w="28575" cap="sq" cmpd="sng">
                      <a:solidFill>
                        <a:schemeClr val="dk1">
                          <a:alpha val="100000"/>
                        </a:schemeClr>
                      </a:solidFill>
                      <a:prstDash val="solid"/>
                      <a:round/>
                    </a:lnB>
                    <a:solidFill>
                      <a:schemeClr val="lt1"/>
                    </a:solidFill>
                  </a:tcPr>
                </a:tc>
                <a:tc>
                  <a:txBody>
                    <a:bodyPr/>
                    <a:p>
                      <a:pPr algn="ctr" indent="0" lvl="0" marL="0">
                        <a:buFontTx/>
                        <a:buNone/>
                      </a:pPr>
                      <a:r>
                        <a:rPr altLang="en-US" b="1" sz="1200" lang="en-GB">
                          <a:solidFill>
                            <a:schemeClr val="dk1"/>
                          </a:solidFill>
                        </a:rPr>
                        <a:t>$44.7M</a:t>
                      </a:r>
                    </a:p>
                  </a:txBody>
                  <a:tcPr marL="91440" marR="91440" marT="45720" marB="45720" anchor="t" vert="horz">
                    <a:lnL w="28575" cap="sq" cmpd="sng">
                      <a:solidFill>
                        <a:schemeClr val="dk1">
                          <a:alpha val="100000"/>
                        </a:schemeClr>
                      </a:solidFill>
                      <a:prstDash val="solid"/>
                      <a:round/>
                    </a:lnL>
                    <a:lnR w="28575" cap="flat" cmpd="sng">
                      <a:solidFill>
                        <a:schemeClr val="dk1">
                          <a:alpha val="100000"/>
                        </a:schemeClr>
                      </a:solidFill>
                      <a:prstDash val="solid"/>
                      <a:round/>
                    </a:lnR>
                    <a:lnT w="28575" cap="sq" cmpd="sng">
                      <a:solidFill>
                        <a:schemeClr val="dk1">
                          <a:alpha val="100000"/>
                        </a:schemeClr>
                      </a:solidFill>
                      <a:prstDash val="solid"/>
                      <a:round/>
                    </a:lnT>
                    <a:lnB w="28575" cap="sq" cmpd="sng">
                      <a:solidFill>
                        <a:schemeClr val="dk1">
                          <a:alpha val="100000"/>
                        </a:schemeClr>
                      </a:solidFill>
                      <a:prstDash val="solid"/>
                      <a:round/>
                    </a:lnB>
                    <a:noFill/>
                  </a:tcPr>
                </a:tc>
                <a:tc>
                  <a:txBody>
                    <a:bodyPr/>
                    <a:p>
                      <a:pPr algn="ctr" indent="0" lvl="0" marL="0">
                        <a:buFontTx/>
                        <a:buNone/>
                      </a:pPr>
                      <a:r>
                        <a:rPr altLang="en-US" b="1" sz="1200" lang="en-GB">
                          <a:solidFill>
                            <a:schemeClr val="dk1"/>
                          </a:solidFill>
                        </a:rPr>
                        <a:t>$1378M</a:t>
                      </a:r>
                    </a:p>
                  </a:txBody>
                  <a:tcPr marL="91440" marR="91440" marT="45720" marB="45720" anchor="t" vert="horz">
                    <a:lnL w="28575" cap="flat" cmpd="sng">
                      <a:solidFill>
                        <a:schemeClr val="dk1">
                          <a:alpha val="100000"/>
                        </a:schemeClr>
                      </a:solidFill>
                      <a:prstDash val="solid"/>
                      <a:round/>
                    </a:lnL>
                    <a:lnR w="28575" cap="sq" cmpd="sng">
                      <a:solidFill>
                        <a:schemeClr val="dk1">
                          <a:alpha val="100000"/>
                        </a:schemeClr>
                      </a:solidFill>
                      <a:prstDash val="solid"/>
                      <a:round/>
                    </a:lnR>
                    <a:lnT w="28575" cap="sq" cmpd="sng">
                      <a:solidFill>
                        <a:schemeClr val="dk1">
                          <a:alpha val="100000"/>
                        </a:schemeClr>
                      </a:solidFill>
                      <a:prstDash val="solid"/>
                      <a:round/>
                    </a:lnT>
                    <a:lnB w="28575" cap="sq" cmpd="sng">
                      <a:solidFill>
                        <a:schemeClr val="dk1">
                          <a:alpha val="100000"/>
                        </a:schemeClr>
                      </a:solidFill>
                      <a:prstDash val="solid"/>
                      <a:round/>
                    </a:lnB>
                    <a:noFill/>
                  </a:tcPr>
                </a:tc>
              </a:tr>
            </a:tbl>
          </a:graphicData>
        </a:graphic>
      </p:graphicFrame>
      <p:sp>
        <p:nvSpPr>
          <p:cNvPr id="1048783" name=""/>
          <p:cNvSpPr/>
          <p:nvPr/>
        </p:nvSpPr>
        <p:spPr>
          <a:xfrm rot="0" flipV="1">
            <a:off x="6062662" y="2630487"/>
            <a:ext cx="361950" cy="0"/>
          </a:xfrm>
          <a:prstGeom prst="line"/>
          <a:noFill/>
          <a:ln w="9525" cap="flat" cmpd="sng">
            <a:solidFill>
              <a:srgbClr val="808080">
                <a:alpha val="100000"/>
              </a:srgbClr>
            </a:solidFill>
            <a:prstDash val="solid"/>
            <a:round/>
            <a:tailEnd type="triangle" w="med" len="med"/>
          </a:ln>
        </p:spPr>
      </p:sp>
      <p:sp>
        <p:nvSpPr>
          <p:cNvPr id="1048784" name=""/>
          <p:cNvSpPr/>
          <p:nvPr/>
        </p:nvSpPr>
        <p:spPr>
          <a:xfrm rot="0" flipV="1">
            <a:off x="6062662" y="3027362"/>
            <a:ext cx="361950" cy="0"/>
          </a:xfrm>
          <a:prstGeom prst="line"/>
          <a:noFill/>
          <a:ln w="9525" cap="flat" cmpd="sng">
            <a:solidFill>
              <a:srgbClr val="808080">
                <a:alpha val="100000"/>
              </a:srgbClr>
            </a:solidFill>
            <a:prstDash val="solid"/>
            <a:round/>
            <a:tailEnd type="triangle" w="med" len="med"/>
          </a:ln>
        </p:spPr>
      </p:sp>
      <p:sp>
        <p:nvSpPr>
          <p:cNvPr id="1048785" name=""/>
          <p:cNvSpPr/>
          <p:nvPr/>
        </p:nvSpPr>
        <p:spPr>
          <a:xfrm rot="0" flipV="1">
            <a:off x="6062662" y="3425825"/>
            <a:ext cx="361950" cy="0"/>
          </a:xfrm>
          <a:prstGeom prst="line"/>
          <a:noFill/>
          <a:ln w="9525" cap="flat" cmpd="sng">
            <a:solidFill>
              <a:srgbClr val="808080">
                <a:alpha val="100000"/>
              </a:srgbClr>
            </a:solidFill>
            <a:prstDash val="solid"/>
            <a:round/>
            <a:tailEnd type="triangle" w="med" len="med"/>
          </a:ln>
        </p:spPr>
      </p:sp>
      <p:sp>
        <p:nvSpPr>
          <p:cNvPr id="1048786" name=""/>
          <p:cNvSpPr/>
          <p:nvPr/>
        </p:nvSpPr>
        <p:spPr>
          <a:xfrm rot="0" flipV="1">
            <a:off x="6062662" y="3822700"/>
            <a:ext cx="361950" cy="0"/>
          </a:xfrm>
          <a:prstGeom prst="line"/>
          <a:noFill/>
          <a:ln w="9525" cap="flat" cmpd="sng">
            <a:solidFill>
              <a:srgbClr val="808080">
                <a:alpha val="100000"/>
              </a:srgbClr>
            </a:solidFill>
            <a:prstDash val="solid"/>
            <a:round/>
            <a:tailEnd type="triangle" w="med" len="med"/>
          </a:ln>
        </p:spPr>
      </p:sp>
      <p:sp>
        <p:nvSpPr>
          <p:cNvPr id="1048787" name=""/>
          <p:cNvSpPr/>
          <p:nvPr/>
        </p:nvSpPr>
        <p:spPr>
          <a:xfrm rot="0" flipV="1">
            <a:off x="6062662" y="4221162"/>
            <a:ext cx="361950" cy="0"/>
          </a:xfrm>
          <a:prstGeom prst="line"/>
          <a:noFill/>
          <a:ln w="9525" cap="flat" cmpd="sng">
            <a:solidFill>
              <a:srgbClr val="808080">
                <a:alpha val="100000"/>
              </a:srgbClr>
            </a:solidFill>
            <a:prstDash val="solid"/>
            <a:round/>
            <a:tailEnd type="triangle" w="med" len="med"/>
          </a:ln>
        </p:spPr>
      </p:sp>
      <p:sp>
        <p:nvSpPr>
          <p:cNvPr id="1048788" name=""/>
          <p:cNvSpPr/>
          <p:nvPr/>
        </p:nvSpPr>
        <p:spPr>
          <a:xfrm rot="0" flipV="1">
            <a:off x="6062662" y="4618037"/>
            <a:ext cx="361950" cy="0"/>
          </a:xfrm>
          <a:prstGeom prst="line"/>
          <a:noFill/>
          <a:ln w="9525" cap="flat" cmpd="sng">
            <a:solidFill>
              <a:srgbClr val="808080">
                <a:alpha val="100000"/>
              </a:srgbClr>
            </a:solidFill>
            <a:prstDash val="solid"/>
            <a:round/>
            <a:tailEnd type="triangle" w="med" len="med"/>
          </a:ln>
        </p:spPr>
      </p:sp>
      <p:sp>
        <p:nvSpPr>
          <p:cNvPr id="1048789" name=""/>
          <p:cNvSpPr/>
          <p:nvPr/>
        </p:nvSpPr>
        <p:spPr>
          <a:xfrm rot="0" flipV="1">
            <a:off x="6062662" y="5016500"/>
            <a:ext cx="361950" cy="0"/>
          </a:xfrm>
          <a:prstGeom prst="line"/>
          <a:noFill/>
          <a:ln w="9525" cap="flat" cmpd="sng">
            <a:solidFill>
              <a:srgbClr val="808080">
                <a:alpha val="100000"/>
              </a:srgbClr>
            </a:solidFill>
            <a:prstDash val="solid"/>
            <a:round/>
            <a:tailEnd type="triangle" w="med" len="med"/>
          </a:ln>
        </p:spPr>
      </p:sp>
      <p:sp>
        <p:nvSpPr>
          <p:cNvPr id="1048790" name=""/>
          <p:cNvSpPr/>
          <p:nvPr/>
        </p:nvSpPr>
        <p:spPr>
          <a:xfrm rot="0" flipV="1">
            <a:off x="6062662" y="5413375"/>
            <a:ext cx="361950" cy="0"/>
          </a:xfrm>
          <a:prstGeom prst="line"/>
          <a:noFill/>
          <a:ln w="9525" cap="flat" cmpd="sng">
            <a:solidFill>
              <a:srgbClr val="808080">
                <a:alpha val="100000"/>
              </a:srgbClr>
            </a:solidFill>
            <a:prstDash val="solid"/>
            <a:round/>
            <a:tailEnd type="triangle" w="med" len="med"/>
          </a:ln>
        </p:spPr>
      </p:sp>
      <p:sp>
        <p:nvSpPr>
          <p:cNvPr id="1048791" name=""/>
          <p:cNvSpPr/>
          <p:nvPr/>
        </p:nvSpPr>
        <p:spPr>
          <a:xfrm rot="0" flipV="1">
            <a:off x="6062662" y="5764212"/>
            <a:ext cx="361950" cy="0"/>
          </a:xfrm>
          <a:prstGeom prst="line"/>
          <a:noFill/>
          <a:ln w="9525" cap="flat" cmpd="sng">
            <a:solidFill>
              <a:srgbClr val="808080">
                <a:alpha val="100000"/>
              </a:srgbClr>
            </a:solidFill>
            <a:prstDash val="solid"/>
            <a:round/>
            <a:tailEnd type="triangle" w="med" len="med"/>
          </a:ln>
        </p:spPr>
      </p:sp>
      <p:sp>
        <p:nvSpPr>
          <p:cNvPr id="1048792" name=""/>
          <p:cNvSpPr txBox="1"/>
          <p:nvPr/>
        </p:nvSpPr>
        <p:spPr>
          <a:xfrm rot="0">
            <a:off x="1185862" y="2141537"/>
            <a:ext cx="1097280" cy="269240"/>
          </a:xfrm>
          <a:prstGeom prst="rect"/>
          <a:noFill/>
          <a:ln>
            <a:noFill/>
          </a:ln>
        </p:spPr>
        <p:txBody>
          <a:bodyPr bIns="45720" lIns="91440" rIns="91440" tIns="4572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ctr" lvl="0"/>
            <a:r>
              <a:rPr altLang="en-US" sz="1200" i="1" lang="en-GB">
                <a:solidFill>
                  <a:schemeClr val="lt1"/>
                </a:solidFill>
                <a:latin typeface="Arial" pitchFamily="0" charset="0"/>
              </a:rPr>
              <a:t>From         To</a:t>
            </a:r>
            <a:r>
              <a:rPr altLang="en-US" sz="1400" i="1" lang="en-GB">
                <a:solidFill>
                  <a:schemeClr val="lt1"/>
                </a:solidFill>
                <a:latin typeface="Arial" pitchFamily="0" charset="0"/>
              </a:rPr>
              <a:t> </a:t>
            </a:r>
          </a:p>
        </p:txBody>
      </p:sp>
      <p:sp>
        <p:nvSpPr>
          <p:cNvPr id="1048793" name=""/>
          <p:cNvSpPr txBox="1"/>
          <p:nvPr/>
        </p:nvSpPr>
        <p:spPr>
          <a:xfrm rot="0">
            <a:off x="2609850" y="2157412"/>
            <a:ext cx="1097280" cy="269240"/>
          </a:xfrm>
          <a:prstGeom prst="rect"/>
          <a:noFill/>
          <a:ln>
            <a:noFill/>
          </a:ln>
        </p:spPr>
        <p:txBody>
          <a:bodyPr bIns="45720" lIns="91440" rIns="91440" tIns="4572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ctr" lvl="0"/>
            <a:r>
              <a:rPr altLang="en-US" sz="1200" i="1" lang="en-GB">
                <a:solidFill>
                  <a:schemeClr val="lt1"/>
                </a:solidFill>
                <a:latin typeface="Arial" pitchFamily="0" charset="0"/>
              </a:rPr>
              <a:t>From         To</a:t>
            </a:r>
            <a:r>
              <a:rPr altLang="en-US" sz="1400" i="1" lang="en-GB">
                <a:solidFill>
                  <a:schemeClr val="lt1"/>
                </a:solidFill>
                <a:latin typeface="Arial" pitchFamily="0" charset="0"/>
              </a:rPr>
              <a:t> </a:t>
            </a:r>
          </a:p>
        </p:txBody>
      </p:sp>
      <p:sp>
        <p:nvSpPr>
          <p:cNvPr id="1048794" name=""/>
          <p:cNvSpPr txBox="1"/>
          <p:nvPr/>
        </p:nvSpPr>
        <p:spPr>
          <a:xfrm rot="0">
            <a:off x="3998912" y="2141537"/>
            <a:ext cx="1249680" cy="269240"/>
          </a:xfrm>
          <a:prstGeom prst="rect"/>
          <a:noFill/>
          <a:ln>
            <a:noFill/>
          </a:ln>
        </p:spPr>
        <p:txBody>
          <a:bodyPr bIns="45720" lIns="91440" rIns="91440" tIns="4572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ctr" lvl="0"/>
            <a:r>
              <a:rPr altLang="en-US" sz="1200" i="1" lang="en-GB">
                <a:solidFill>
                  <a:schemeClr val="lt1"/>
                </a:solidFill>
                <a:latin typeface="Arial" pitchFamily="0" charset="0"/>
              </a:rPr>
              <a:t>From             To</a:t>
            </a:r>
            <a:r>
              <a:rPr altLang="en-US" sz="1400" i="1" lang="en-GB">
                <a:solidFill>
                  <a:schemeClr val="lt1"/>
                </a:solidFill>
                <a:latin typeface="Arial" pitchFamily="0" charset="0"/>
              </a:rPr>
              <a:t> </a:t>
            </a:r>
          </a:p>
        </p:txBody>
      </p:sp>
      <p:sp>
        <p:nvSpPr>
          <p:cNvPr id="1048795" name=""/>
          <p:cNvSpPr txBox="1"/>
          <p:nvPr/>
        </p:nvSpPr>
        <p:spPr>
          <a:xfrm rot="0">
            <a:off x="5603875" y="2141537"/>
            <a:ext cx="1287781" cy="269240"/>
          </a:xfrm>
          <a:prstGeom prst="rect"/>
          <a:noFill/>
          <a:ln>
            <a:noFill/>
          </a:ln>
        </p:spPr>
        <p:txBody>
          <a:bodyPr bIns="45720" lIns="91440" rIns="91440" tIns="4572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ctr" lvl="0"/>
            <a:r>
              <a:rPr altLang="en-US" sz="1200" i="1" lang="en-GB">
                <a:solidFill>
                  <a:schemeClr val="lt1"/>
                </a:solidFill>
                <a:latin typeface="Arial" pitchFamily="0" charset="0"/>
              </a:rPr>
              <a:t>From              To</a:t>
            </a:r>
            <a:r>
              <a:rPr altLang="en-US" sz="1400" i="1" lang="en-GB">
                <a:solidFill>
                  <a:schemeClr val="lt1"/>
                </a:solidFill>
                <a:latin typeface="Arial" pitchFamily="0" charset="0"/>
              </a:rPr>
              <a:t> </a:t>
            </a:r>
          </a:p>
        </p:txBody>
      </p:sp>
      <p:sp>
        <p:nvSpPr>
          <p:cNvPr id="1048796" name=""/>
          <p:cNvSpPr/>
          <p:nvPr/>
        </p:nvSpPr>
        <p:spPr>
          <a:xfrm rot="0" flipV="1">
            <a:off x="6062662" y="6103937"/>
            <a:ext cx="361950" cy="0"/>
          </a:xfrm>
          <a:prstGeom prst="line"/>
          <a:noFill/>
          <a:ln w="9525" cap="flat" cmpd="sng">
            <a:solidFill>
              <a:srgbClr val="808080">
                <a:alpha val="100000"/>
              </a:srgbClr>
            </a:solidFill>
            <a:prstDash val="solid"/>
            <a:round/>
            <a:tailEnd type="triangle" w="med" len="med"/>
          </a:ln>
        </p:spPr>
      </p:sp>
      <p:sp>
        <p:nvSpPr>
          <p:cNvPr id="1048797" name=""/>
          <p:cNvSpPr txBox="1"/>
          <p:nvPr/>
        </p:nvSpPr>
        <p:spPr>
          <a:xfrm rot="0">
            <a:off x="327025" y="6416675"/>
            <a:ext cx="8662988" cy="244475"/>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spcBef>
                <a:spcPct val="50000"/>
              </a:spcBef>
            </a:pPr>
            <a:r>
              <a:rPr altLang="en-US" sz="1000" lang="en-GB">
                <a:latin typeface="Arial" pitchFamily="0" charset="0"/>
              </a:rPr>
              <a:t>*Spend totals exclude Avanade spend as follows: UK $66m; </a:t>
            </a:r>
          </a:p>
        </p:txBody>
      </p:sp>
    </p:spTree>
  </p:cSld>
  <p:clrMapOvr>
    <a:masterClrMapping/>
  </p:clrMapOvr>
  <p:transition spd="fast" advClick="1">
    <p:zoom dir="out"/>
  </p:transition>
  <p:timing/>
</p:sld>
</file>

<file path=ppt/slides/slide5.xml><?xml version="1.0" encoding="utf-8"?>
<p:sld xmlns:a="http://schemas.openxmlformats.org/drawingml/2006/main" xmlns:r="http://schemas.openxmlformats.org/officeDocument/2006/relationships" xmlns:p="http://schemas.openxmlformats.org/presentationml/2006/main" showMasterSp="1">
  <p:cSld>
    <p:spTree>
      <p:nvGrpSpPr>
        <p:cNvPr id="40" name=""/>
        <p:cNvGrpSpPr/>
        <p:nvPr/>
      </p:nvGrpSpPr>
      <p:grpSpPr>
        <a:xfrm rot="0">
          <a:off x="0" y="0"/>
          <a:ext cx="0" cy="0"/>
          <a:chOff x="0" y="0"/>
          <a:chExt cx="0" cy="0"/>
        </a:xfrm>
      </p:grpSpPr>
      <p:sp>
        <p:nvSpPr>
          <p:cNvPr id="1048806"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t>5</a:t>
            </a:fld>
            <a:endParaRPr sz="1000">
              <a:latin typeface="Arial" pitchFamily="0" charset="0"/>
            </a:endParaRPr>
          </a:p>
        </p:txBody>
      </p:sp>
      <p:sp>
        <p:nvSpPr>
          <p:cNvPr id="1048802" name=""/>
          <p:cNvSpPr/>
          <p:nvPr>
            <p:ph type="title" sz="full" idx="0"/>
          </p:nvPr>
        </p:nvSpPr>
        <p:spPr>
          <a:xfrm rot="0">
            <a:off x="479425" y="125412"/>
            <a:ext cx="8250237" cy="1143000"/>
          </a:xfrm>
          <a:prstGeom prst="rect"/>
          <a:noFill/>
          <a:ln>
            <a:noFill/>
          </a:ln>
        </p:spPr>
        <p:txBody>
          <a:bodyPr anchor="t" bIns="45720" lIns="91440" rIns="91440" tIns="45720" vert="horz"/>
          <a:lstStyle>
            <a:lvl1pPr algn="l" fontAlgn="base" indent="0" latinLnBrk="1" marL="0" rtl="0">
              <a:lnSpc>
                <a:spcPct val="100000"/>
              </a:lnSpc>
              <a:spcBef>
                <a:spcPct val="0"/>
              </a:spcBef>
              <a:spcAft>
                <a:spcPct val="0"/>
              </a:spcAft>
              <a:buFontTx/>
              <a:buNone/>
              <a:defRPr baseline="0" b="1" sz="2800" i="0" u="none">
                <a:solidFill>
                  <a:schemeClr val="lt1"/>
                </a:solidFill>
                <a:latin typeface="Arial" pitchFamily="0" charset="0"/>
                <a:sym typeface="Times New Roman" pitchFamily="18" charset="0"/>
              </a:defRPr>
            </a:lvl1pPr>
          </a:lstStyle>
          <a:p>
            <a:r>
              <a:t>What we asked from the Business Operations Council?</a:t>
            </a:r>
          </a:p>
        </p:txBody>
      </p:sp>
      <p:sp>
        <p:nvSpPr>
          <p:cNvPr id="1048803" name=""/>
          <p:cNvSpPr/>
          <p:nvPr>
            <p:ph type="body" sz="full" idx="1"/>
          </p:nvPr>
        </p:nvSpPr>
        <p:spPr>
          <a:xfrm rot="0">
            <a:off x="420687" y="1471612"/>
            <a:ext cx="8250237" cy="4892675"/>
          </a:xfrm>
          <a:prstGeom prst="rect"/>
          <a:noFill/>
          <a:ln>
            <a:noFill/>
          </a:ln>
        </p:spPr>
        <p:txBody>
          <a:bodyPr anchor="t" bIns="45720" lIns="91440" rIns="91440" tIns="45720" vert="horz"/>
          <a:lstStyle>
            <a:lvl1pPr algn="l" fontAlgn="base" indent="-228600" latinLnBrk="1" marL="228600"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1pPr>
            <a:lvl2pPr algn="l" fontAlgn="base" indent="-225425" latinLnBrk="1" marL="455612" rtl="0">
              <a:lnSpc>
                <a:spcPct val="100000"/>
              </a:lnSpc>
              <a:spcBef>
                <a:spcPct val="0"/>
              </a:spcBef>
              <a:spcAft>
                <a:spcPct val="50000"/>
              </a:spcAft>
              <a:buClr>
                <a:schemeClr val="accent1"/>
              </a:buClr>
              <a:buSzPct val="100000"/>
              <a:buFontTx/>
              <a:buChar char="–"/>
              <a:defRPr baseline="0" b="0" sz="1600" i="0" u="none">
                <a:solidFill>
                  <a:schemeClr val="dk1"/>
                </a:solidFill>
                <a:latin typeface="Arial" pitchFamily="0" charset="0"/>
                <a:sym typeface="Times New Roman" pitchFamily="18" charset="0"/>
              </a:defRPr>
            </a:lvl2pPr>
            <a:lvl3pPr algn="l" fontAlgn="base" indent="-227012" latinLnBrk="1" marL="6842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3pPr>
            <a:lvl4pPr algn="l" fontAlgn="base" indent="-227012" latinLnBrk="1" marL="9128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4pPr>
            <a:lvl5pPr algn="l" fontAlgn="base" indent="-227012" latinLnBrk="1" marL="11414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5pPr>
          </a:lstStyle>
          <a:p>
            <a:pPr indent="-342900" lvl="0" marL="342900">
              <a:spcBef>
                <a:spcPct val="35000"/>
              </a:spcBef>
              <a:spcAft>
                <a:spcPct val="0"/>
              </a:spcAft>
              <a:buClr>
                <a:srgbClr val="FF9900"/>
              </a:buClr>
              <a:buFont typeface="Wingdings" pitchFamily="2" charset="2"/>
              <a:buAutoNum type="arabicPeriod" startAt="1"/>
            </a:pPr>
            <a:r>
              <a:rPr sz="2000" lang="en-US">
                <a:solidFill>
                  <a:srgbClr val="000000"/>
                </a:solidFill>
              </a:rPr>
              <a:t>Require your client project teams to contact and use the contractor exchange before commitments are made with suppliers.</a:t>
            </a:r>
            <a:br/>
            <a:endParaRPr sz="2000" lang="en-US">
              <a:solidFill>
                <a:srgbClr val="000000"/>
              </a:solidFill>
            </a:endParaRPr>
          </a:p>
          <a:p>
            <a:pPr indent="-342900" lvl="0" marL="342900">
              <a:spcBef>
                <a:spcPct val="35000"/>
              </a:spcBef>
              <a:spcAft>
                <a:spcPct val="0"/>
              </a:spcAft>
              <a:buClr>
                <a:srgbClr val="FF9900"/>
              </a:buClr>
              <a:buFont typeface="Wingdings" pitchFamily="2" charset="2"/>
              <a:buAutoNum type="arabicPeriod" startAt="1"/>
            </a:pPr>
            <a:r>
              <a:rPr sz="2000" lang="en-US">
                <a:solidFill>
                  <a:srgbClr val="000000"/>
                </a:solidFill>
              </a:rPr>
              <a:t>Expect Procurement to be part of the deal shape team for all projects with subcontractor expense of $1M or more. Check for Procurement’s involvement before signing off on a deal.</a:t>
            </a:r>
            <a:br/>
            <a:endParaRPr sz="2000" lang="en-US">
              <a:solidFill>
                <a:srgbClr val="000000"/>
              </a:solidFill>
            </a:endParaRPr>
          </a:p>
          <a:p>
            <a:pPr indent="-342900" lvl="0" marL="342900">
              <a:spcBef>
                <a:spcPct val="35000"/>
              </a:spcBef>
              <a:spcAft>
                <a:spcPct val="0"/>
              </a:spcAft>
              <a:buClr>
                <a:srgbClr val="FF9900"/>
              </a:buClr>
              <a:buFont typeface="Wingdings" pitchFamily="2" charset="2"/>
              <a:buAutoNum type="arabicPeriod" startAt="1"/>
            </a:pPr>
            <a:r>
              <a:rPr sz="2000" lang="en-US">
                <a:solidFill>
                  <a:srgbClr val="000000"/>
                </a:solidFill>
              </a:rPr>
              <a:t>Set targets with your teams for Procurement utilization and quarterly cost savings goals that supports the 250 basis point reduction in subcontractor cost % net revenue.</a:t>
            </a:r>
            <a:br/>
            <a:endParaRPr sz="2000" lang="en-US">
              <a:solidFill>
                <a:srgbClr val="000000"/>
              </a:solidFill>
            </a:endParaRPr>
          </a:p>
          <a:p>
            <a:pPr indent="-342900" lvl="0" marL="342900">
              <a:spcBef>
                <a:spcPct val="35000"/>
              </a:spcBef>
              <a:spcAft>
                <a:spcPct val="0"/>
              </a:spcAft>
              <a:buClr>
                <a:srgbClr val="FF9900"/>
              </a:buClr>
              <a:buFont typeface="Wingdings" pitchFamily="2" charset="2"/>
              <a:buAutoNum type="arabicPeriod" startAt="1"/>
            </a:pPr>
            <a:r>
              <a:rPr sz="2000" lang="en-US">
                <a:solidFill>
                  <a:srgbClr val="000000"/>
                </a:solidFill>
              </a:rPr>
              <a:t>Lead the Procurement Transformation by making a significant impact on Subcontractor cost.</a:t>
            </a:r>
          </a:p>
          <a:p>
            <a:pPr indent="-342900" lvl="0" marL="342900">
              <a:buFontTx/>
              <a:buAutoNum type="arabicPeriod" startAt="1"/>
            </a:pPr>
          </a:p>
        </p:txBody>
      </p:sp>
    </p:spTree>
  </p:cSld>
  <p:clrMapOvr>
    <a:masterClrMapping/>
  </p:clrMapOvr>
  <p:transition spd="fast" advClick="1">
    <p:zoom dir="out"/>
  </p:transition>
  <p:timing/>
</p:sld>
</file>

<file path=ppt/slides/slide6.xml><?xml version="1.0" encoding="utf-8"?>
<p:sld xmlns:a="http://schemas.openxmlformats.org/drawingml/2006/main" xmlns:r="http://schemas.openxmlformats.org/officeDocument/2006/relationships" xmlns:p="http://schemas.openxmlformats.org/presentationml/2006/main" showMasterSp="1">
  <p:cSld>
    <p:spTree>
      <p:nvGrpSpPr>
        <p:cNvPr id="43" name=""/>
        <p:cNvGrpSpPr/>
        <p:nvPr/>
      </p:nvGrpSpPr>
      <p:grpSpPr>
        <a:xfrm rot="0">
          <a:off x="0" y="0"/>
          <a:ext cx="0" cy="0"/>
          <a:chOff x="0" y="0"/>
          <a:chExt cx="0" cy="0"/>
        </a:xfrm>
      </p:grpSpPr>
      <p:sp>
        <p:nvSpPr>
          <p:cNvPr id="1048811"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t>6</a:t>
            </a:fld>
            <a:endParaRPr sz="1000">
              <a:latin typeface="Arial" pitchFamily="0" charset="0"/>
            </a:endParaRPr>
          </a:p>
        </p:txBody>
      </p:sp>
      <p:sp>
        <p:nvSpPr>
          <p:cNvPr id="1048809" name=""/>
          <p:cNvSpPr/>
          <p:nvPr>
            <p:ph type="body" sz="full" idx="1"/>
          </p:nvPr>
        </p:nvSpPr>
        <p:spPr>
          <a:xfrm rot="0">
            <a:off x="420687" y="1471612"/>
            <a:ext cx="8250237" cy="4892675"/>
          </a:xfrm>
          <a:prstGeom prst="rect"/>
          <a:noFill/>
          <a:ln>
            <a:noFill/>
          </a:ln>
        </p:spPr>
        <p:txBody>
          <a:bodyPr anchor="t" bIns="45720" lIns="91440" rIns="91440" tIns="45720" vert="horz"/>
          <a:lstStyle>
            <a:lvl1pPr algn="l" fontAlgn="base" indent="-228600" latinLnBrk="1" marL="228600"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1pPr>
            <a:lvl2pPr algn="l" fontAlgn="base" indent="-225425" latinLnBrk="1" marL="455612" rtl="0">
              <a:lnSpc>
                <a:spcPct val="100000"/>
              </a:lnSpc>
              <a:spcBef>
                <a:spcPct val="0"/>
              </a:spcBef>
              <a:spcAft>
                <a:spcPct val="50000"/>
              </a:spcAft>
              <a:buClr>
                <a:schemeClr val="accent1"/>
              </a:buClr>
              <a:buSzPct val="100000"/>
              <a:buFontTx/>
              <a:buChar char="–"/>
              <a:defRPr baseline="0" b="0" sz="1600" i="0" u="none">
                <a:solidFill>
                  <a:schemeClr val="dk1"/>
                </a:solidFill>
                <a:latin typeface="Arial" pitchFamily="0" charset="0"/>
                <a:sym typeface="Times New Roman" pitchFamily="18" charset="0"/>
              </a:defRPr>
            </a:lvl2pPr>
            <a:lvl3pPr algn="l" fontAlgn="base" indent="-227012" latinLnBrk="1" marL="6842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3pPr>
            <a:lvl4pPr algn="l" fontAlgn="base" indent="-227012" latinLnBrk="1" marL="9128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4pPr>
            <a:lvl5pPr algn="l" fontAlgn="base" indent="-227012" latinLnBrk="1" marL="1141412" rtl="0">
              <a:lnSpc>
                <a:spcPct val="100000"/>
              </a:lnSpc>
              <a:spcBef>
                <a:spcPct val="0"/>
              </a:spcBef>
              <a:spcAft>
                <a:spcPct val="50000"/>
              </a:spcAft>
              <a:buClr>
                <a:schemeClr val="accent1"/>
              </a:buClr>
              <a:buSzPct val="100000"/>
              <a:buFontTx/>
              <a:buChar char="•"/>
              <a:defRPr baseline="0" b="0" sz="1800" i="0" u="none">
                <a:solidFill>
                  <a:schemeClr val="dk1"/>
                </a:solidFill>
                <a:latin typeface="Arial" pitchFamily="0" charset="0"/>
                <a:sym typeface="Times New Roman" pitchFamily="18" charset="0"/>
              </a:defRPr>
            </a:lvl5pPr>
          </a:lstStyle>
          <a:p>
            <a:pPr lvl="0">
              <a:buFontTx/>
              <a:buNone/>
            </a:pPr>
            <a:endParaRPr altLang="en-US" sz="2800" lang="en-US"/>
          </a:p>
          <a:p>
            <a:pPr lvl="0">
              <a:buFontTx/>
              <a:buNone/>
            </a:pPr>
            <a:endParaRPr altLang="en-US" sz="2800" lang="en-US"/>
          </a:p>
          <a:p>
            <a:pPr algn="ctr" lvl="0">
              <a:buFontTx/>
              <a:buNone/>
            </a:pPr>
            <a:r>
              <a:rPr altLang="en-US" sz="2800" lang="en-US"/>
              <a:t>US Contractor Exchange (</a:t>
            </a:r>
            <a:r>
              <a:rPr altLang="en-US" sz="2800" lang="en-US"/>
              <a:t>Cx</a:t>
            </a:r>
            <a:r>
              <a:rPr altLang="en-US" sz="2800" lang="en-US"/>
              <a:t>)</a:t>
            </a:r>
          </a:p>
          <a:p>
            <a:pPr algn="ctr" lvl="0">
              <a:buFontTx/>
              <a:buNone/>
            </a:pPr>
            <a:r>
              <a:rPr altLang="en-US" sz="2800" lang="en-US"/>
              <a:t>Overview</a:t>
            </a:r>
          </a:p>
        </p:txBody>
      </p:sp>
    </p:spTree>
  </p:cSld>
  <p:clrMapOvr>
    <a:masterClrMapping/>
  </p:clrMapOvr>
  <p:transition spd="fast" advClick="1">
    <p:zoom dir="out"/>
  </p:transition>
</p:sld>
</file>

<file path=ppt/slides/slide7.xml><?xml version="1.0" encoding="utf-8"?>
<p:sld xmlns:a="http://schemas.openxmlformats.org/drawingml/2006/main" xmlns:r="http://schemas.openxmlformats.org/officeDocument/2006/relationships" xmlns:p="http://schemas.openxmlformats.org/presentationml/2006/main" showMasterSp="1">
  <p:cSld>
    <p:spTree>
      <p:nvGrpSpPr>
        <p:cNvPr id="46" name=""/>
        <p:cNvGrpSpPr/>
        <p:nvPr/>
      </p:nvGrpSpPr>
      <p:grpSpPr>
        <a:xfrm rot="0">
          <a:off x="0" y="0"/>
          <a:ext cx="0" cy="0"/>
          <a:chOff x="0" y="0"/>
          <a:chExt cx="0" cy="0"/>
        </a:xfrm>
      </p:grpSpPr>
      <p:sp>
        <p:nvSpPr>
          <p:cNvPr id="1048875"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t>7</a:t>
            </a:fld>
            <a:endParaRPr sz="1000">
              <a:latin typeface="Arial" pitchFamily="0" charset="0"/>
            </a:endParaRPr>
          </a:p>
        </p:txBody>
      </p:sp>
      <p:sp>
        <p:nvSpPr>
          <p:cNvPr id="1048814" name=""/>
          <p:cNvSpPr/>
          <p:nvPr>
            <p:ph type="title" sz="full" idx="0"/>
          </p:nvPr>
        </p:nvSpPr>
        <p:spPr>
          <a:xfrm rot="0">
            <a:off x="479425" y="125412"/>
            <a:ext cx="8250237" cy="1143000"/>
          </a:xfrm>
          <a:prstGeom prst="rect"/>
          <a:noFill/>
          <a:ln>
            <a:noFill/>
          </a:ln>
        </p:spPr>
        <p:txBody>
          <a:bodyPr anchor="t" bIns="45720" lIns="91440" rIns="91440" tIns="45720" vert="horz"/>
          <a:lstStyle>
            <a:lvl1pPr algn="l" fontAlgn="base" indent="0" latinLnBrk="1" marL="0" rtl="0">
              <a:lnSpc>
                <a:spcPct val="100000"/>
              </a:lnSpc>
              <a:spcBef>
                <a:spcPct val="0"/>
              </a:spcBef>
              <a:spcAft>
                <a:spcPct val="0"/>
              </a:spcAft>
              <a:buFontTx/>
              <a:buNone/>
              <a:defRPr baseline="0" b="1" sz="2800" i="0" u="none">
                <a:solidFill>
                  <a:schemeClr val="lt1"/>
                </a:solidFill>
                <a:latin typeface="Arial" pitchFamily="0" charset="0"/>
                <a:sym typeface="Times New Roman" pitchFamily="18" charset="0"/>
              </a:defRPr>
            </a:lvl1pPr>
          </a:lstStyle>
          <a:p>
            <a:pPr algn="r" lvl="0"/>
            <a:r>
              <a:rPr lang="en-US"/>
              <a:t>The Cx Team</a:t>
            </a:r>
          </a:p>
        </p:txBody>
      </p:sp>
      <p:grpSp>
        <p:nvGrpSpPr>
          <p:cNvPr id="47" name=""/>
          <p:cNvGrpSpPr/>
          <p:nvPr/>
        </p:nvGrpSpPr>
        <p:grpSpPr>
          <a:xfrm rot="0">
            <a:off x="2376487" y="1484312"/>
            <a:ext cx="4338637" cy="4868862"/>
            <a:chOff x="1497" y="935"/>
            <a:chExt cx="2733" cy="3067"/>
          </a:xfrm>
        </p:grpSpPr>
        <p:sp>
          <p:nvSpPr>
            <p:cNvPr id="1048815" name=""/>
            <p:cNvSpPr/>
            <p:nvPr/>
          </p:nvSpPr>
          <p:spPr>
            <a:xfrm rot="0">
              <a:off x="1547" y="985"/>
              <a:ext cx="1514" cy="1617"/>
            </a:xfrm>
            <a:custGeom>
              <a:avLst/>
              <a:ahLst/>
              <a:rect l="0" t="0" r="r" b="b"/>
              <a:pathLst>
                <a:path w="5797" h="6174">
                  <a:moveTo>
                    <a:pt x="5434" y="0"/>
                  </a:moveTo>
                  <a:lnTo>
                    <a:pt x="0" y="0"/>
                  </a:lnTo>
                  <a:lnTo>
                    <a:pt x="0" y="4935"/>
                  </a:lnTo>
                  <a:cubicBezTo>
                    <a:pt x="614" y="4571"/>
                    <a:pt x="1389" y="4628"/>
                    <a:pt x="1944" y="5077"/>
                  </a:cubicBezTo>
                  <a:cubicBezTo>
                    <a:pt x="1784" y="5435"/>
                    <a:pt x="1945" y="5855"/>
                    <a:pt x="2303" y="6014"/>
                  </a:cubicBezTo>
                  <a:cubicBezTo>
                    <a:pt x="2660" y="6174"/>
                    <a:pt x="3080" y="6013"/>
                    <a:pt x="3240" y="5655"/>
                  </a:cubicBezTo>
                  <a:cubicBezTo>
                    <a:pt x="3322" y="5471"/>
                    <a:pt x="3322" y="5261"/>
                    <a:pt x="3240" y="5077"/>
                  </a:cubicBezTo>
                  <a:cubicBezTo>
                    <a:pt x="3876" y="4853"/>
                    <a:pt x="4575" y="4891"/>
                    <a:pt x="5184" y="5183"/>
                  </a:cubicBezTo>
                  <a:lnTo>
                    <a:pt x="5184" y="5183"/>
                  </a:lnTo>
                  <a:lnTo>
                    <a:pt x="5185" y="5183"/>
                  </a:lnTo>
                  <a:cubicBezTo>
                    <a:pt x="5477" y="4575"/>
                    <a:pt x="5515" y="3876"/>
                    <a:pt x="5291" y="3240"/>
                  </a:cubicBezTo>
                  <a:cubicBezTo>
                    <a:pt x="4933" y="3399"/>
                    <a:pt x="4514" y="3238"/>
                    <a:pt x="4354" y="2881"/>
                  </a:cubicBezTo>
                  <a:cubicBezTo>
                    <a:pt x="4194" y="2523"/>
                    <a:pt x="4355" y="2103"/>
                    <a:pt x="4713" y="1944"/>
                  </a:cubicBezTo>
                  <a:cubicBezTo>
                    <a:pt x="4897" y="1862"/>
                    <a:pt x="5107" y="1862"/>
                    <a:pt x="5291" y="1944"/>
                  </a:cubicBezTo>
                  <a:cubicBezTo>
                    <a:pt x="5740" y="1389"/>
                    <a:pt x="5797" y="614"/>
                    <a:pt x="5434" y="0"/>
                  </a:cubicBezTo>
                </a:path>
              </a:pathLst>
            </a:custGeom>
            <a:solidFill>
              <a:srgbClr val="FFFFFF"/>
            </a:solidFill>
            <a:ln w="0" cap="flat" cmpd="sng">
              <a:solidFill>
                <a:srgbClr val="000000">
                  <a:alpha val="100000"/>
                </a:srgbClr>
              </a:solidFill>
              <a:prstDash val="solid"/>
              <a:round/>
            </a:ln>
          </p:spPr>
        </p:sp>
        <p:sp>
          <p:nvSpPr>
            <p:cNvPr id="1048816" name=""/>
            <p:cNvSpPr/>
            <p:nvPr/>
          </p:nvSpPr>
          <p:spPr>
            <a:xfrm rot="0">
              <a:off x="1547" y="985"/>
              <a:ext cx="1514" cy="1617"/>
            </a:xfrm>
            <a:custGeom>
              <a:avLst/>
              <a:ahLst/>
              <a:rect l="0" t="0" r="r" b="b"/>
              <a:pathLst>
                <a:path w="5797" h="6174">
                  <a:moveTo>
                    <a:pt x="5434" y="0"/>
                  </a:moveTo>
                  <a:lnTo>
                    <a:pt x="0" y="0"/>
                  </a:lnTo>
                  <a:lnTo>
                    <a:pt x="0" y="4935"/>
                  </a:lnTo>
                  <a:cubicBezTo>
                    <a:pt x="614" y="4571"/>
                    <a:pt x="1389" y="4628"/>
                    <a:pt x="1944" y="5077"/>
                  </a:cubicBezTo>
                  <a:cubicBezTo>
                    <a:pt x="1784" y="5435"/>
                    <a:pt x="1945" y="5855"/>
                    <a:pt x="2303" y="6014"/>
                  </a:cubicBezTo>
                  <a:cubicBezTo>
                    <a:pt x="2660" y="6174"/>
                    <a:pt x="3080" y="6013"/>
                    <a:pt x="3240" y="5655"/>
                  </a:cubicBezTo>
                  <a:cubicBezTo>
                    <a:pt x="3322" y="5471"/>
                    <a:pt x="3322" y="5261"/>
                    <a:pt x="3240" y="5077"/>
                  </a:cubicBezTo>
                  <a:cubicBezTo>
                    <a:pt x="3876" y="4853"/>
                    <a:pt x="4575" y="4891"/>
                    <a:pt x="5184" y="5183"/>
                  </a:cubicBezTo>
                  <a:lnTo>
                    <a:pt x="5184" y="5183"/>
                  </a:lnTo>
                  <a:lnTo>
                    <a:pt x="5185" y="5183"/>
                  </a:lnTo>
                  <a:cubicBezTo>
                    <a:pt x="5477" y="4575"/>
                    <a:pt x="5515" y="3876"/>
                    <a:pt x="5291" y="3240"/>
                  </a:cubicBezTo>
                  <a:cubicBezTo>
                    <a:pt x="4933" y="3399"/>
                    <a:pt x="4514" y="3238"/>
                    <a:pt x="4354" y="2881"/>
                  </a:cubicBezTo>
                  <a:cubicBezTo>
                    <a:pt x="4194" y="2523"/>
                    <a:pt x="4355" y="2103"/>
                    <a:pt x="4713" y="1944"/>
                  </a:cubicBezTo>
                  <a:cubicBezTo>
                    <a:pt x="4897" y="1862"/>
                    <a:pt x="5107" y="1862"/>
                    <a:pt x="5291" y="1944"/>
                  </a:cubicBezTo>
                  <a:cubicBezTo>
                    <a:pt x="5740" y="1389"/>
                    <a:pt x="5797" y="614"/>
                    <a:pt x="5434" y="0"/>
                  </a:cubicBezTo>
                </a:path>
              </a:pathLst>
            </a:custGeom>
            <a:noFill/>
            <a:ln w="1588" cap="rnd" cmpd="sng">
              <a:solidFill>
                <a:srgbClr val="FFFFFF">
                  <a:alpha val="100000"/>
                </a:srgbClr>
              </a:solidFill>
              <a:prstDash val="solid"/>
              <a:round/>
            </a:ln>
          </p:spPr>
        </p:sp>
        <p:sp>
          <p:nvSpPr>
            <p:cNvPr id="1048817" name=""/>
            <p:cNvSpPr/>
            <p:nvPr/>
          </p:nvSpPr>
          <p:spPr>
            <a:xfrm rot="0">
              <a:off x="1497" y="935"/>
              <a:ext cx="1514" cy="1616"/>
            </a:xfrm>
            <a:custGeom>
              <a:avLst/>
              <a:ahLst/>
              <a:rect l="0" t="0" r="r" b="b"/>
              <a:pathLst>
                <a:path w="5797" h="6174">
                  <a:moveTo>
                    <a:pt x="5434" y="0"/>
                  </a:moveTo>
                  <a:lnTo>
                    <a:pt x="0" y="0"/>
                  </a:lnTo>
                  <a:lnTo>
                    <a:pt x="0" y="4935"/>
                  </a:lnTo>
                  <a:cubicBezTo>
                    <a:pt x="614" y="4571"/>
                    <a:pt x="1389" y="4628"/>
                    <a:pt x="1944" y="5077"/>
                  </a:cubicBezTo>
                  <a:cubicBezTo>
                    <a:pt x="1784" y="5435"/>
                    <a:pt x="1945" y="5855"/>
                    <a:pt x="2303" y="6014"/>
                  </a:cubicBezTo>
                  <a:cubicBezTo>
                    <a:pt x="2660" y="6174"/>
                    <a:pt x="3080" y="6013"/>
                    <a:pt x="3240" y="5655"/>
                  </a:cubicBezTo>
                  <a:cubicBezTo>
                    <a:pt x="3322" y="5471"/>
                    <a:pt x="3322" y="5261"/>
                    <a:pt x="3240" y="5077"/>
                  </a:cubicBezTo>
                  <a:cubicBezTo>
                    <a:pt x="3876" y="4853"/>
                    <a:pt x="4575" y="4891"/>
                    <a:pt x="5184" y="5183"/>
                  </a:cubicBezTo>
                  <a:lnTo>
                    <a:pt x="5184" y="5183"/>
                  </a:lnTo>
                  <a:lnTo>
                    <a:pt x="5185" y="5183"/>
                  </a:lnTo>
                  <a:cubicBezTo>
                    <a:pt x="5477" y="4575"/>
                    <a:pt x="5515" y="3876"/>
                    <a:pt x="5291" y="3240"/>
                  </a:cubicBezTo>
                  <a:cubicBezTo>
                    <a:pt x="4933" y="3399"/>
                    <a:pt x="4514" y="3238"/>
                    <a:pt x="4354" y="2881"/>
                  </a:cubicBezTo>
                  <a:cubicBezTo>
                    <a:pt x="4194" y="2523"/>
                    <a:pt x="4355" y="2103"/>
                    <a:pt x="4713" y="1944"/>
                  </a:cubicBezTo>
                  <a:cubicBezTo>
                    <a:pt x="4897" y="1862"/>
                    <a:pt x="5107" y="1862"/>
                    <a:pt x="5291" y="1944"/>
                  </a:cubicBezTo>
                  <a:cubicBezTo>
                    <a:pt x="5740" y="1389"/>
                    <a:pt x="5797" y="614"/>
                    <a:pt x="5434" y="0"/>
                  </a:cubicBezTo>
                </a:path>
              </a:pathLst>
            </a:custGeom>
            <a:solidFill>
              <a:srgbClr val="00FF00"/>
            </a:solidFill>
            <a:ln w="0" cap="flat" cmpd="sng">
              <a:solidFill>
                <a:srgbClr val="000000">
                  <a:alpha val="100000"/>
                </a:srgbClr>
              </a:solidFill>
              <a:prstDash val="solid"/>
              <a:round/>
            </a:ln>
          </p:spPr>
        </p:sp>
        <p:sp>
          <p:nvSpPr>
            <p:cNvPr id="1048818" name=""/>
            <p:cNvSpPr/>
            <p:nvPr/>
          </p:nvSpPr>
          <p:spPr>
            <a:xfrm rot="0">
              <a:off x="1497" y="935"/>
              <a:ext cx="1514" cy="1616"/>
            </a:xfrm>
            <a:custGeom>
              <a:avLst/>
              <a:ahLst/>
              <a:rect l="0" t="0" r="r" b="b"/>
              <a:pathLst>
                <a:path w="5797" h="6174">
                  <a:moveTo>
                    <a:pt x="5434" y="0"/>
                  </a:moveTo>
                  <a:lnTo>
                    <a:pt x="0" y="0"/>
                  </a:lnTo>
                  <a:lnTo>
                    <a:pt x="0" y="4935"/>
                  </a:lnTo>
                  <a:cubicBezTo>
                    <a:pt x="614" y="4571"/>
                    <a:pt x="1389" y="4628"/>
                    <a:pt x="1944" y="5077"/>
                  </a:cubicBezTo>
                  <a:cubicBezTo>
                    <a:pt x="1784" y="5435"/>
                    <a:pt x="1945" y="5855"/>
                    <a:pt x="2303" y="6014"/>
                  </a:cubicBezTo>
                  <a:cubicBezTo>
                    <a:pt x="2660" y="6174"/>
                    <a:pt x="3080" y="6013"/>
                    <a:pt x="3240" y="5655"/>
                  </a:cubicBezTo>
                  <a:cubicBezTo>
                    <a:pt x="3322" y="5471"/>
                    <a:pt x="3322" y="5261"/>
                    <a:pt x="3240" y="5077"/>
                  </a:cubicBezTo>
                  <a:cubicBezTo>
                    <a:pt x="3876" y="4853"/>
                    <a:pt x="4575" y="4891"/>
                    <a:pt x="5184" y="5183"/>
                  </a:cubicBezTo>
                  <a:lnTo>
                    <a:pt x="5184" y="5183"/>
                  </a:lnTo>
                  <a:lnTo>
                    <a:pt x="5185" y="5183"/>
                  </a:lnTo>
                  <a:cubicBezTo>
                    <a:pt x="5477" y="4575"/>
                    <a:pt x="5515" y="3876"/>
                    <a:pt x="5291" y="3240"/>
                  </a:cubicBezTo>
                  <a:cubicBezTo>
                    <a:pt x="4933" y="3399"/>
                    <a:pt x="4514" y="3238"/>
                    <a:pt x="4354" y="2881"/>
                  </a:cubicBezTo>
                  <a:cubicBezTo>
                    <a:pt x="4194" y="2523"/>
                    <a:pt x="4355" y="2103"/>
                    <a:pt x="4713" y="1944"/>
                  </a:cubicBezTo>
                  <a:cubicBezTo>
                    <a:pt x="4897" y="1862"/>
                    <a:pt x="5107" y="1862"/>
                    <a:pt x="5291" y="1944"/>
                  </a:cubicBezTo>
                  <a:cubicBezTo>
                    <a:pt x="5740" y="1389"/>
                    <a:pt x="5797" y="614"/>
                    <a:pt x="5434" y="0"/>
                  </a:cubicBezTo>
                </a:path>
              </a:pathLst>
            </a:custGeom>
            <a:noFill/>
            <a:ln w="1588" cap="rnd" cmpd="sng">
              <a:solidFill>
                <a:srgbClr val="000000">
                  <a:alpha val="100000"/>
                </a:srgbClr>
              </a:solidFill>
              <a:prstDash val="solid"/>
              <a:round/>
            </a:ln>
          </p:spPr>
        </p:sp>
        <p:sp>
          <p:nvSpPr>
            <p:cNvPr id="1048819" name=""/>
            <p:cNvSpPr/>
            <p:nvPr/>
          </p:nvSpPr>
          <p:spPr>
            <a:xfrm rot="0">
              <a:off x="1911" y="956"/>
              <a:ext cx="513" cy="120"/>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300" lang="en-US">
                  <a:solidFill>
                    <a:srgbClr val="000000"/>
                  </a:solidFill>
                  <a:latin typeface="Arial" pitchFamily="0" charset="0"/>
                </a:rPr>
                <a:t>ADOPTION</a:t>
              </a:r>
            </a:p>
          </p:txBody>
        </p:sp>
        <p:sp>
          <p:nvSpPr>
            <p:cNvPr id="1048820" name=""/>
            <p:cNvSpPr/>
            <p:nvPr/>
          </p:nvSpPr>
          <p:spPr>
            <a:xfrm rot="0">
              <a:off x="1560" y="1073"/>
              <a:ext cx="1120" cy="73"/>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Strategic team to identify and facilitate </a:t>
              </a:r>
            </a:p>
          </p:txBody>
        </p:sp>
        <p:sp>
          <p:nvSpPr>
            <p:cNvPr id="1048821" name=""/>
            <p:cNvSpPr/>
            <p:nvPr/>
          </p:nvSpPr>
          <p:spPr>
            <a:xfrm rot="0">
              <a:off x="1598" y="1157"/>
              <a:ext cx="505" cy="73"/>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the process of on</a:t>
              </a:r>
            </a:p>
          </p:txBody>
        </p:sp>
        <p:sp>
          <p:nvSpPr>
            <p:cNvPr id="1048822" name=""/>
            <p:cNvSpPr/>
            <p:nvPr/>
          </p:nvSpPr>
          <p:spPr>
            <a:xfrm rot="0">
              <a:off x="2153" y="1157"/>
              <a:ext cx="17" cy="73"/>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a:t>
              </a:r>
            </a:p>
          </p:txBody>
        </p:sp>
        <p:sp>
          <p:nvSpPr>
            <p:cNvPr id="1048823" name=""/>
            <p:cNvSpPr/>
            <p:nvPr/>
          </p:nvSpPr>
          <p:spPr>
            <a:xfrm rot="0">
              <a:off x="2178" y="1157"/>
              <a:ext cx="512" cy="73"/>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boarding new and </a:t>
              </a:r>
            </a:p>
          </p:txBody>
        </p:sp>
        <p:sp>
          <p:nvSpPr>
            <p:cNvPr id="1048824" name=""/>
            <p:cNvSpPr/>
            <p:nvPr/>
          </p:nvSpPr>
          <p:spPr>
            <a:xfrm rot="0">
              <a:off x="1539" y="1237"/>
              <a:ext cx="1152"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existing project teams to the Contractor </a:t>
              </a:r>
            </a:p>
          </p:txBody>
        </p:sp>
        <p:sp>
          <p:nvSpPr>
            <p:cNvPr id="1048825" name=""/>
            <p:cNvSpPr/>
            <p:nvPr/>
          </p:nvSpPr>
          <p:spPr>
            <a:xfrm rot="0">
              <a:off x="2016" y="1316"/>
              <a:ext cx="272"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Exchange</a:t>
              </a:r>
            </a:p>
          </p:txBody>
        </p:sp>
        <p:sp>
          <p:nvSpPr>
            <p:cNvPr id="1048826" name=""/>
            <p:cNvSpPr/>
            <p:nvPr/>
          </p:nvSpPr>
          <p:spPr>
            <a:xfrm rot="0">
              <a:off x="2617" y="935"/>
              <a:ext cx="1613" cy="1518"/>
            </a:xfrm>
            <a:custGeom>
              <a:avLst/>
              <a:ahLst/>
              <a:rect l="0" t="0" r="r" b="b"/>
              <a:pathLst>
                <a:path w="6175" h="5797">
                  <a:moveTo>
                    <a:pt x="6175" y="5434"/>
                  </a:moveTo>
                  <a:lnTo>
                    <a:pt x="6175" y="0"/>
                  </a:lnTo>
                  <a:lnTo>
                    <a:pt x="1239" y="0"/>
                  </a:lnTo>
                  <a:cubicBezTo>
                    <a:pt x="1603" y="614"/>
                    <a:pt x="1546" y="1389"/>
                    <a:pt x="1097" y="1944"/>
                  </a:cubicBezTo>
                  <a:cubicBezTo>
                    <a:pt x="739" y="1784"/>
                    <a:pt x="320" y="1945"/>
                    <a:pt x="160" y="2303"/>
                  </a:cubicBezTo>
                  <a:cubicBezTo>
                    <a:pt x="0" y="2660"/>
                    <a:pt x="161" y="3080"/>
                    <a:pt x="519" y="3240"/>
                  </a:cubicBezTo>
                  <a:cubicBezTo>
                    <a:pt x="703" y="3322"/>
                    <a:pt x="913" y="3322"/>
                    <a:pt x="1097" y="3240"/>
                  </a:cubicBezTo>
                  <a:cubicBezTo>
                    <a:pt x="1321" y="3876"/>
                    <a:pt x="1283" y="4575"/>
                    <a:pt x="991" y="5184"/>
                  </a:cubicBezTo>
                  <a:lnTo>
                    <a:pt x="991" y="5184"/>
                  </a:lnTo>
                  <a:lnTo>
                    <a:pt x="991" y="5185"/>
                  </a:lnTo>
                  <a:cubicBezTo>
                    <a:pt x="1599" y="5477"/>
                    <a:pt x="2298" y="5515"/>
                    <a:pt x="2935" y="5291"/>
                  </a:cubicBezTo>
                  <a:cubicBezTo>
                    <a:pt x="2775" y="4933"/>
                    <a:pt x="2936" y="4514"/>
                    <a:pt x="3294" y="4354"/>
                  </a:cubicBezTo>
                  <a:cubicBezTo>
                    <a:pt x="3651" y="4194"/>
                    <a:pt x="4071" y="4355"/>
                    <a:pt x="4231" y="4713"/>
                  </a:cubicBezTo>
                  <a:cubicBezTo>
                    <a:pt x="4313" y="4897"/>
                    <a:pt x="4313" y="5107"/>
                    <a:pt x="4231" y="5291"/>
                  </a:cubicBezTo>
                  <a:cubicBezTo>
                    <a:pt x="4785" y="5740"/>
                    <a:pt x="5561" y="5797"/>
                    <a:pt x="6175" y="5434"/>
                  </a:cubicBezTo>
                </a:path>
              </a:pathLst>
            </a:custGeom>
            <a:solidFill>
              <a:srgbClr val="FFFF00"/>
            </a:solidFill>
            <a:ln w="0" cap="flat" cmpd="sng">
              <a:solidFill>
                <a:srgbClr val="000000">
                  <a:alpha val="100000"/>
                </a:srgbClr>
              </a:solidFill>
              <a:prstDash val="solid"/>
              <a:round/>
            </a:ln>
          </p:spPr>
        </p:sp>
        <p:sp>
          <p:nvSpPr>
            <p:cNvPr id="1048827" name=""/>
            <p:cNvSpPr/>
            <p:nvPr/>
          </p:nvSpPr>
          <p:spPr>
            <a:xfrm rot="0">
              <a:off x="2617" y="935"/>
              <a:ext cx="1613" cy="1518"/>
            </a:xfrm>
            <a:custGeom>
              <a:avLst/>
              <a:ahLst/>
              <a:rect l="0" t="0" r="r" b="b"/>
              <a:pathLst>
                <a:path w="6175" h="5797">
                  <a:moveTo>
                    <a:pt x="6175" y="5434"/>
                  </a:moveTo>
                  <a:lnTo>
                    <a:pt x="6175" y="0"/>
                  </a:lnTo>
                  <a:lnTo>
                    <a:pt x="1239" y="0"/>
                  </a:lnTo>
                  <a:cubicBezTo>
                    <a:pt x="1603" y="614"/>
                    <a:pt x="1546" y="1389"/>
                    <a:pt x="1097" y="1944"/>
                  </a:cubicBezTo>
                  <a:cubicBezTo>
                    <a:pt x="739" y="1784"/>
                    <a:pt x="320" y="1945"/>
                    <a:pt x="160" y="2303"/>
                  </a:cubicBezTo>
                  <a:cubicBezTo>
                    <a:pt x="0" y="2660"/>
                    <a:pt x="161" y="3080"/>
                    <a:pt x="519" y="3240"/>
                  </a:cubicBezTo>
                  <a:cubicBezTo>
                    <a:pt x="703" y="3322"/>
                    <a:pt x="913" y="3322"/>
                    <a:pt x="1097" y="3240"/>
                  </a:cubicBezTo>
                  <a:cubicBezTo>
                    <a:pt x="1321" y="3876"/>
                    <a:pt x="1283" y="4575"/>
                    <a:pt x="991" y="5184"/>
                  </a:cubicBezTo>
                  <a:lnTo>
                    <a:pt x="991" y="5184"/>
                  </a:lnTo>
                  <a:lnTo>
                    <a:pt x="991" y="5185"/>
                  </a:lnTo>
                  <a:cubicBezTo>
                    <a:pt x="1599" y="5477"/>
                    <a:pt x="2298" y="5515"/>
                    <a:pt x="2935" y="5291"/>
                  </a:cubicBezTo>
                  <a:cubicBezTo>
                    <a:pt x="2775" y="4933"/>
                    <a:pt x="2936" y="4514"/>
                    <a:pt x="3294" y="4354"/>
                  </a:cubicBezTo>
                  <a:cubicBezTo>
                    <a:pt x="3651" y="4194"/>
                    <a:pt x="4071" y="4355"/>
                    <a:pt x="4231" y="4713"/>
                  </a:cubicBezTo>
                  <a:cubicBezTo>
                    <a:pt x="4313" y="4897"/>
                    <a:pt x="4313" y="5107"/>
                    <a:pt x="4231" y="5291"/>
                  </a:cubicBezTo>
                  <a:cubicBezTo>
                    <a:pt x="4785" y="5740"/>
                    <a:pt x="5561" y="5797"/>
                    <a:pt x="6175" y="5434"/>
                  </a:cubicBezTo>
                </a:path>
              </a:pathLst>
            </a:custGeom>
            <a:noFill/>
            <a:ln w="1588" cap="rnd" cmpd="sng">
              <a:solidFill>
                <a:srgbClr val="000000">
                  <a:alpha val="100000"/>
                </a:srgbClr>
              </a:solidFill>
              <a:prstDash val="solid"/>
              <a:round/>
            </a:ln>
          </p:spPr>
        </p:sp>
        <p:sp>
          <p:nvSpPr>
            <p:cNvPr id="1048828" name=""/>
            <p:cNvSpPr/>
            <p:nvPr/>
          </p:nvSpPr>
          <p:spPr>
            <a:xfrm rot="0">
              <a:off x="3282" y="1271"/>
              <a:ext cx="849" cy="121"/>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300" lang="en-US">
                  <a:solidFill>
                    <a:srgbClr val="000000"/>
                  </a:solidFill>
                  <a:latin typeface="Arial" pitchFamily="0" charset="0"/>
                </a:rPr>
                <a:t>CATEGORY MGMT</a:t>
              </a:r>
            </a:p>
          </p:txBody>
        </p:sp>
        <p:sp>
          <p:nvSpPr>
            <p:cNvPr id="1048829" name=""/>
            <p:cNvSpPr/>
            <p:nvPr/>
          </p:nvSpPr>
          <p:spPr>
            <a:xfrm rot="0">
              <a:off x="2926" y="1388"/>
              <a:ext cx="1121" cy="73"/>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Team of sourcing experts with industry </a:t>
              </a:r>
            </a:p>
          </p:txBody>
        </p:sp>
        <p:sp>
          <p:nvSpPr>
            <p:cNvPr id="1048830" name=""/>
            <p:cNvSpPr/>
            <p:nvPr/>
          </p:nvSpPr>
          <p:spPr>
            <a:xfrm rot="0">
              <a:off x="2981" y="1471"/>
              <a:ext cx="1016"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knowledge and experience to select </a:t>
              </a:r>
            </a:p>
          </p:txBody>
        </p:sp>
        <p:sp>
          <p:nvSpPr>
            <p:cNvPr id="1048831" name=""/>
            <p:cNvSpPr/>
            <p:nvPr/>
          </p:nvSpPr>
          <p:spPr>
            <a:xfrm rot="0">
              <a:off x="2981" y="1551"/>
              <a:ext cx="1032"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suppliers and negotiate competitive </a:t>
              </a:r>
            </a:p>
          </p:txBody>
        </p:sp>
        <p:sp>
          <p:nvSpPr>
            <p:cNvPr id="1048832" name=""/>
            <p:cNvSpPr/>
            <p:nvPr/>
          </p:nvSpPr>
          <p:spPr>
            <a:xfrm rot="0">
              <a:off x="3227" y="1631"/>
              <a:ext cx="585"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terms with suppliers</a:t>
              </a:r>
            </a:p>
          </p:txBody>
        </p:sp>
        <p:sp>
          <p:nvSpPr>
            <p:cNvPr id="1048833" name=""/>
            <p:cNvSpPr/>
            <p:nvPr/>
          </p:nvSpPr>
          <p:spPr>
            <a:xfrm rot="0">
              <a:off x="3353" y="1714"/>
              <a:ext cx="121"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800" lang="en-US">
                  <a:solidFill>
                    <a:srgbClr val="000000"/>
                  </a:solidFill>
                  <a:latin typeface="Arial" pitchFamily="0" charset="0"/>
                </a:rPr>
                <a:t>Tele</a:t>
              </a:r>
            </a:p>
          </p:txBody>
        </p:sp>
        <p:sp>
          <p:nvSpPr>
            <p:cNvPr id="1048834" name=""/>
            <p:cNvSpPr/>
            <p:nvPr/>
          </p:nvSpPr>
          <p:spPr>
            <a:xfrm rot="0">
              <a:off x="3482" y="1714"/>
              <a:ext cx="16"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800" lang="en-US">
                  <a:solidFill>
                    <a:srgbClr val="000000"/>
                  </a:solidFill>
                  <a:latin typeface="Arial" pitchFamily="0" charset="0"/>
                </a:rPr>
                <a:t>-</a:t>
              </a:r>
            </a:p>
          </p:txBody>
        </p:sp>
        <p:sp>
          <p:nvSpPr>
            <p:cNvPr id="1048835" name=""/>
            <p:cNvSpPr/>
            <p:nvPr/>
          </p:nvSpPr>
          <p:spPr>
            <a:xfrm rot="0">
              <a:off x="3507" y="1714"/>
              <a:ext cx="232"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800" lang="en-US">
                  <a:solidFill>
                    <a:srgbClr val="000000"/>
                  </a:solidFill>
                  <a:latin typeface="Arial" pitchFamily="0" charset="0"/>
                </a:rPr>
                <a:t>services</a:t>
              </a:r>
            </a:p>
          </p:txBody>
        </p:sp>
        <p:sp>
          <p:nvSpPr>
            <p:cNvPr id="1048836" name=""/>
            <p:cNvSpPr/>
            <p:nvPr/>
          </p:nvSpPr>
          <p:spPr>
            <a:xfrm rot="0">
              <a:off x="3374" y="1794"/>
              <a:ext cx="352"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800" lang="en-US">
                  <a:solidFill>
                    <a:srgbClr val="000000"/>
                  </a:solidFill>
                  <a:latin typeface="Arial" pitchFamily="0" charset="0"/>
                </a:rPr>
                <a:t>Spot Buying</a:t>
              </a:r>
            </a:p>
          </p:txBody>
        </p:sp>
        <p:sp>
          <p:nvSpPr>
            <p:cNvPr id="1048837" name=""/>
            <p:cNvSpPr/>
            <p:nvPr/>
          </p:nvSpPr>
          <p:spPr>
            <a:xfrm rot="0">
              <a:off x="3415" y="1878"/>
              <a:ext cx="272" cy="73"/>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800" lang="en-US">
                  <a:solidFill>
                    <a:srgbClr val="000000"/>
                  </a:solidFill>
                  <a:latin typeface="Arial" pitchFamily="0" charset="0"/>
                </a:rPr>
                <a:t>Solutions</a:t>
              </a:r>
            </a:p>
          </p:txBody>
        </p:sp>
        <p:sp>
          <p:nvSpPr>
            <p:cNvPr id="1048838" name=""/>
            <p:cNvSpPr/>
            <p:nvPr/>
          </p:nvSpPr>
          <p:spPr>
            <a:xfrm rot="0">
              <a:off x="2715" y="2058"/>
              <a:ext cx="1515" cy="1617"/>
            </a:xfrm>
            <a:custGeom>
              <a:avLst/>
              <a:ahLst/>
              <a:rect l="0" t="0" r="r" b="b"/>
              <a:pathLst>
                <a:path w="5798" h="6175">
                  <a:moveTo>
                    <a:pt x="364" y="6175"/>
                  </a:moveTo>
                  <a:lnTo>
                    <a:pt x="5798" y="6175"/>
                  </a:lnTo>
                  <a:lnTo>
                    <a:pt x="5798" y="1239"/>
                  </a:lnTo>
                  <a:cubicBezTo>
                    <a:pt x="5184" y="1603"/>
                    <a:pt x="4408" y="1546"/>
                    <a:pt x="3854" y="1097"/>
                  </a:cubicBezTo>
                  <a:cubicBezTo>
                    <a:pt x="4013" y="739"/>
                    <a:pt x="3852" y="320"/>
                    <a:pt x="3495" y="160"/>
                  </a:cubicBezTo>
                  <a:cubicBezTo>
                    <a:pt x="3137" y="0"/>
                    <a:pt x="2717" y="161"/>
                    <a:pt x="2558" y="519"/>
                  </a:cubicBezTo>
                  <a:cubicBezTo>
                    <a:pt x="2476" y="703"/>
                    <a:pt x="2476" y="913"/>
                    <a:pt x="2558" y="1097"/>
                  </a:cubicBezTo>
                  <a:cubicBezTo>
                    <a:pt x="1921" y="1321"/>
                    <a:pt x="1222" y="1283"/>
                    <a:pt x="614" y="991"/>
                  </a:cubicBezTo>
                  <a:lnTo>
                    <a:pt x="614" y="991"/>
                  </a:lnTo>
                  <a:lnTo>
                    <a:pt x="612" y="991"/>
                  </a:lnTo>
                  <a:cubicBezTo>
                    <a:pt x="320" y="1599"/>
                    <a:pt x="282" y="2298"/>
                    <a:pt x="506" y="2935"/>
                  </a:cubicBezTo>
                  <a:cubicBezTo>
                    <a:pt x="864" y="2775"/>
                    <a:pt x="1283" y="2936"/>
                    <a:pt x="1443" y="3294"/>
                  </a:cubicBezTo>
                  <a:cubicBezTo>
                    <a:pt x="1603" y="3651"/>
                    <a:pt x="1442" y="4071"/>
                    <a:pt x="1084" y="4231"/>
                  </a:cubicBezTo>
                  <a:cubicBezTo>
                    <a:pt x="900" y="4313"/>
                    <a:pt x="690" y="4313"/>
                    <a:pt x="506" y="4231"/>
                  </a:cubicBezTo>
                  <a:cubicBezTo>
                    <a:pt x="57" y="4785"/>
                    <a:pt x="0" y="5561"/>
                    <a:pt x="364" y="6175"/>
                  </a:cubicBezTo>
                </a:path>
              </a:pathLst>
            </a:custGeom>
            <a:solidFill>
              <a:srgbClr val="B3B3B3"/>
            </a:solidFill>
            <a:ln w="0" cap="flat" cmpd="sng">
              <a:solidFill>
                <a:srgbClr val="000000">
                  <a:alpha val="100000"/>
                </a:srgbClr>
              </a:solidFill>
              <a:prstDash val="solid"/>
              <a:round/>
            </a:ln>
          </p:spPr>
        </p:sp>
        <p:sp>
          <p:nvSpPr>
            <p:cNvPr id="1048839" name=""/>
            <p:cNvSpPr/>
            <p:nvPr/>
          </p:nvSpPr>
          <p:spPr>
            <a:xfrm rot="0">
              <a:off x="2715" y="2058"/>
              <a:ext cx="1515" cy="1617"/>
            </a:xfrm>
            <a:custGeom>
              <a:avLst/>
              <a:ahLst/>
              <a:rect l="0" t="0" r="r" b="b"/>
              <a:pathLst>
                <a:path w="5798" h="6175">
                  <a:moveTo>
                    <a:pt x="364" y="6175"/>
                  </a:moveTo>
                  <a:lnTo>
                    <a:pt x="5798" y="6175"/>
                  </a:lnTo>
                  <a:lnTo>
                    <a:pt x="5798" y="1239"/>
                  </a:lnTo>
                  <a:cubicBezTo>
                    <a:pt x="5184" y="1603"/>
                    <a:pt x="4408" y="1546"/>
                    <a:pt x="3854" y="1097"/>
                  </a:cubicBezTo>
                  <a:cubicBezTo>
                    <a:pt x="4013" y="739"/>
                    <a:pt x="3852" y="320"/>
                    <a:pt x="3495" y="160"/>
                  </a:cubicBezTo>
                  <a:cubicBezTo>
                    <a:pt x="3137" y="0"/>
                    <a:pt x="2717" y="161"/>
                    <a:pt x="2558" y="519"/>
                  </a:cubicBezTo>
                  <a:cubicBezTo>
                    <a:pt x="2476" y="703"/>
                    <a:pt x="2476" y="913"/>
                    <a:pt x="2558" y="1097"/>
                  </a:cubicBezTo>
                  <a:cubicBezTo>
                    <a:pt x="1921" y="1321"/>
                    <a:pt x="1222" y="1283"/>
                    <a:pt x="614" y="991"/>
                  </a:cubicBezTo>
                  <a:lnTo>
                    <a:pt x="614" y="991"/>
                  </a:lnTo>
                  <a:lnTo>
                    <a:pt x="612" y="991"/>
                  </a:lnTo>
                  <a:cubicBezTo>
                    <a:pt x="320" y="1599"/>
                    <a:pt x="282" y="2298"/>
                    <a:pt x="506" y="2935"/>
                  </a:cubicBezTo>
                  <a:cubicBezTo>
                    <a:pt x="864" y="2775"/>
                    <a:pt x="1283" y="2936"/>
                    <a:pt x="1443" y="3294"/>
                  </a:cubicBezTo>
                  <a:cubicBezTo>
                    <a:pt x="1603" y="3651"/>
                    <a:pt x="1442" y="4071"/>
                    <a:pt x="1084" y="4231"/>
                  </a:cubicBezTo>
                  <a:cubicBezTo>
                    <a:pt x="900" y="4313"/>
                    <a:pt x="690" y="4313"/>
                    <a:pt x="506" y="4231"/>
                  </a:cubicBezTo>
                  <a:cubicBezTo>
                    <a:pt x="57" y="4785"/>
                    <a:pt x="0" y="5561"/>
                    <a:pt x="364" y="6175"/>
                  </a:cubicBezTo>
                </a:path>
              </a:pathLst>
            </a:custGeom>
            <a:noFill/>
            <a:ln w="1588" cap="rnd" cmpd="sng">
              <a:solidFill>
                <a:srgbClr val="000000">
                  <a:alpha val="100000"/>
                </a:srgbClr>
              </a:solidFill>
              <a:prstDash val="solid"/>
              <a:round/>
            </a:ln>
          </p:spPr>
        </p:sp>
        <p:sp>
          <p:nvSpPr>
            <p:cNvPr id="1048840" name=""/>
            <p:cNvSpPr/>
            <p:nvPr/>
          </p:nvSpPr>
          <p:spPr>
            <a:xfrm rot="0">
              <a:off x="3390" y="2461"/>
              <a:ext cx="304" cy="120"/>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300" lang="en-US">
                  <a:solidFill>
                    <a:srgbClr val="000000"/>
                  </a:solidFill>
                  <a:latin typeface="Arial" pitchFamily="0" charset="0"/>
                </a:rPr>
                <a:t>LEGAL</a:t>
              </a:r>
            </a:p>
          </p:txBody>
        </p:sp>
        <p:sp>
          <p:nvSpPr>
            <p:cNvPr id="1048841" name=""/>
            <p:cNvSpPr/>
            <p:nvPr/>
          </p:nvSpPr>
          <p:spPr>
            <a:xfrm rot="0">
              <a:off x="2960" y="2578"/>
              <a:ext cx="1072"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Team of attorneys available to review </a:t>
              </a:r>
            </a:p>
          </p:txBody>
        </p:sp>
        <p:sp>
          <p:nvSpPr>
            <p:cNvPr id="1048842" name=""/>
            <p:cNvSpPr/>
            <p:nvPr/>
          </p:nvSpPr>
          <p:spPr>
            <a:xfrm rot="0">
              <a:off x="2926" y="2657"/>
              <a:ext cx="273"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contracts</a:t>
              </a:r>
            </a:p>
          </p:txBody>
        </p:sp>
        <p:sp>
          <p:nvSpPr>
            <p:cNvPr id="1048843" name=""/>
            <p:cNvSpPr/>
            <p:nvPr/>
          </p:nvSpPr>
          <p:spPr>
            <a:xfrm rot="0">
              <a:off x="3227" y="2657"/>
              <a:ext cx="17"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 </a:t>
              </a:r>
            </a:p>
          </p:txBody>
        </p:sp>
        <p:sp>
          <p:nvSpPr>
            <p:cNvPr id="1048844" name=""/>
            <p:cNvSpPr/>
            <p:nvPr/>
          </p:nvSpPr>
          <p:spPr>
            <a:xfrm rot="0">
              <a:off x="3265" y="2657"/>
              <a:ext cx="801"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ensure consistent terms and </a:t>
              </a:r>
            </a:p>
          </p:txBody>
        </p:sp>
        <p:sp>
          <p:nvSpPr>
            <p:cNvPr id="1048845" name=""/>
            <p:cNvSpPr/>
            <p:nvPr/>
          </p:nvSpPr>
          <p:spPr>
            <a:xfrm rot="0">
              <a:off x="2952" y="2741"/>
              <a:ext cx="1073"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conditions in contracts with suppliers </a:t>
              </a:r>
            </a:p>
          </p:txBody>
        </p:sp>
        <p:sp>
          <p:nvSpPr>
            <p:cNvPr id="1048846" name=""/>
            <p:cNvSpPr/>
            <p:nvPr/>
          </p:nvSpPr>
          <p:spPr>
            <a:xfrm rot="0">
              <a:off x="3085" y="2820"/>
              <a:ext cx="817"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and mitigate Accenture’s risk</a:t>
              </a:r>
            </a:p>
          </p:txBody>
        </p:sp>
        <p:sp>
          <p:nvSpPr>
            <p:cNvPr id="1048847" name=""/>
            <p:cNvSpPr/>
            <p:nvPr/>
          </p:nvSpPr>
          <p:spPr>
            <a:xfrm rot="0">
              <a:off x="1497" y="2157"/>
              <a:ext cx="1612" cy="1518"/>
            </a:xfrm>
            <a:custGeom>
              <a:avLst/>
              <a:ahLst/>
              <a:rect l="0" t="0" r="r" b="b"/>
              <a:pathLst>
                <a:path w="6174" h="5798">
                  <a:moveTo>
                    <a:pt x="0" y="364"/>
                  </a:moveTo>
                  <a:lnTo>
                    <a:pt x="0" y="5798"/>
                  </a:lnTo>
                  <a:lnTo>
                    <a:pt x="4935" y="5798"/>
                  </a:lnTo>
                  <a:cubicBezTo>
                    <a:pt x="4571" y="5184"/>
                    <a:pt x="4628" y="4408"/>
                    <a:pt x="5077" y="3854"/>
                  </a:cubicBezTo>
                  <a:cubicBezTo>
                    <a:pt x="5435" y="4013"/>
                    <a:pt x="5855" y="3852"/>
                    <a:pt x="6014" y="3495"/>
                  </a:cubicBezTo>
                  <a:cubicBezTo>
                    <a:pt x="6174" y="3137"/>
                    <a:pt x="6013" y="2717"/>
                    <a:pt x="5655" y="2558"/>
                  </a:cubicBezTo>
                  <a:cubicBezTo>
                    <a:pt x="5471" y="2476"/>
                    <a:pt x="5261" y="2476"/>
                    <a:pt x="5077" y="2558"/>
                  </a:cubicBezTo>
                  <a:cubicBezTo>
                    <a:pt x="4853" y="1921"/>
                    <a:pt x="4891" y="1222"/>
                    <a:pt x="5183" y="614"/>
                  </a:cubicBezTo>
                  <a:lnTo>
                    <a:pt x="5183" y="614"/>
                  </a:lnTo>
                  <a:lnTo>
                    <a:pt x="5183" y="612"/>
                  </a:lnTo>
                  <a:cubicBezTo>
                    <a:pt x="4575" y="320"/>
                    <a:pt x="3876" y="282"/>
                    <a:pt x="3240" y="506"/>
                  </a:cubicBezTo>
                  <a:cubicBezTo>
                    <a:pt x="3399" y="864"/>
                    <a:pt x="3238" y="1283"/>
                    <a:pt x="2881" y="1443"/>
                  </a:cubicBezTo>
                  <a:cubicBezTo>
                    <a:pt x="2523" y="1603"/>
                    <a:pt x="2103" y="1442"/>
                    <a:pt x="1944" y="1084"/>
                  </a:cubicBezTo>
                  <a:cubicBezTo>
                    <a:pt x="1862" y="900"/>
                    <a:pt x="1862" y="690"/>
                    <a:pt x="1944" y="506"/>
                  </a:cubicBezTo>
                  <a:cubicBezTo>
                    <a:pt x="1389" y="57"/>
                    <a:pt x="614" y="0"/>
                    <a:pt x="0" y="364"/>
                  </a:cubicBezTo>
                </a:path>
              </a:pathLst>
            </a:custGeom>
            <a:solidFill>
              <a:srgbClr val="3399FF"/>
            </a:solidFill>
            <a:ln w="0" cap="flat" cmpd="sng">
              <a:solidFill>
                <a:srgbClr val="000000">
                  <a:alpha val="100000"/>
                </a:srgbClr>
              </a:solidFill>
              <a:prstDash val="solid"/>
              <a:round/>
            </a:ln>
          </p:spPr>
        </p:sp>
        <p:sp>
          <p:nvSpPr>
            <p:cNvPr id="1048848" name=""/>
            <p:cNvSpPr/>
            <p:nvPr/>
          </p:nvSpPr>
          <p:spPr>
            <a:xfrm rot="0">
              <a:off x="1497" y="2157"/>
              <a:ext cx="1612" cy="1518"/>
            </a:xfrm>
            <a:custGeom>
              <a:avLst/>
              <a:ahLst/>
              <a:rect l="0" t="0" r="r" b="b"/>
              <a:pathLst>
                <a:path w="6174" h="5798">
                  <a:moveTo>
                    <a:pt x="0" y="364"/>
                  </a:moveTo>
                  <a:lnTo>
                    <a:pt x="0" y="5798"/>
                  </a:lnTo>
                  <a:lnTo>
                    <a:pt x="4935" y="5798"/>
                  </a:lnTo>
                  <a:cubicBezTo>
                    <a:pt x="4571" y="5184"/>
                    <a:pt x="4628" y="4408"/>
                    <a:pt x="5077" y="3854"/>
                  </a:cubicBezTo>
                  <a:cubicBezTo>
                    <a:pt x="5435" y="4013"/>
                    <a:pt x="5855" y="3852"/>
                    <a:pt x="6014" y="3495"/>
                  </a:cubicBezTo>
                  <a:cubicBezTo>
                    <a:pt x="6174" y="3137"/>
                    <a:pt x="6013" y="2717"/>
                    <a:pt x="5655" y="2558"/>
                  </a:cubicBezTo>
                  <a:cubicBezTo>
                    <a:pt x="5471" y="2476"/>
                    <a:pt x="5261" y="2476"/>
                    <a:pt x="5077" y="2558"/>
                  </a:cubicBezTo>
                  <a:cubicBezTo>
                    <a:pt x="4853" y="1921"/>
                    <a:pt x="4891" y="1222"/>
                    <a:pt x="5183" y="614"/>
                  </a:cubicBezTo>
                  <a:lnTo>
                    <a:pt x="5183" y="614"/>
                  </a:lnTo>
                  <a:lnTo>
                    <a:pt x="5183" y="612"/>
                  </a:lnTo>
                  <a:cubicBezTo>
                    <a:pt x="4575" y="320"/>
                    <a:pt x="3876" y="282"/>
                    <a:pt x="3240" y="506"/>
                  </a:cubicBezTo>
                  <a:cubicBezTo>
                    <a:pt x="3399" y="864"/>
                    <a:pt x="3238" y="1283"/>
                    <a:pt x="2881" y="1443"/>
                  </a:cubicBezTo>
                  <a:cubicBezTo>
                    <a:pt x="2523" y="1603"/>
                    <a:pt x="2103" y="1442"/>
                    <a:pt x="1944" y="1084"/>
                  </a:cubicBezTo>
                  <a:cubicBezTo>
                    <a:pt x="1862" y="900"/>
                    <a:pt x="1862" y="690"/>
                    <a:pt x="1944" y="506"/>
                  </a:cubicBezTo>
                  <a:cubicBezTo>
                    <a:pt x="1389" y="57"/>
                    <a:pt x="614" y="0"/>
                    <a:pt x="0" y="364"/>
                  </a:cubicBezTo>
                </a:path>
              </a:pathLst>
            </a:custGeom>
            <a:noFill/>
            <a:ln w="1588" cap="rnd" cmpd="sng">
              <a:solidFill>
                <a:srgbClr val="000000">
                  <a:alpha val="100000"/>
                </a:srgbClr>
              </a:solidFill>
              <a:prstDash val="solid"/>
              <a:round/>
            </a:ln>
          </p:spPr>
        </p:sp>
        <p:sp>
          <p:nvSpPr>
            <p:cNvPr id="1048849" name=""/>
            <p:cNvSpPr/>
            <p:nvPr/>
          </p:nvSpPr>
          <p:spPr>
            <a:xfrm rot="0">
              <a:off x="1761" y="2754"/>
              <a:ext cx="769" cy="120"/>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300" lang="en-US">
                  <a:solidFill>
                    <a:srgbClr val="000000"/>
                  </a:solidFill>
                  <a:latin typeface="Arial" pitchFamily="0" charset="0"/>
                </a:rPr>
                <a:t>CX OPERATIONS</a:t>
              </a:r>
            </a:p>
          </p:txBody>
        </p:sp>
        <p:sp>
          <p:nvSpPr>
            <p:cNvPr id="1048850" name=""/>
            <p:cNvSpPr/>
            <p:nvPr/>
          </p:nvSpPr>
          <p:spPr>
            <a:xfrm rot="0">
              <a:off x="1606" y="2871"/>
              <a:ext cx="1025"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Transactional team of specialists to </a:t>
              </a:r>
            </a:p>
          </p:txBody>
        </p:sp>
        <p:sp>
          <p:nvSpPr>
            <p:cNvPr id="1048851" name=""/>
            <p:cNvSpPr/>
            <p:nvPr/>
          </p:nvSpPr>
          <p:spPr>
            <a:xfrm rot="0">
              <a:off x="1648" y="2955"/>
              <a:ext cx="369" cy="73"/>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facilitate day</a:t>
              </a:r>
            </a:p>
          </p:txBody>
        </p:sp>
        <p:sp>
          <p:nvSpPr>
            <p:cNvPr id="1048852" name=""/>
            <p:cNvSpPr/>
            <p:nvPr/>
          </p:nvSpPr>
          <p:spPr>
            <a:xfrm rot="0">
              <a:off x="2049" y="2955"/>
              <a:ext cx="17" cy="73"/>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a:t>
              </a:r>
            </a:p>
          </p:txBody>
        </p:sp>
        <p:sp>
          <p:nvSpPr>
            <p:cNvPr id="1048853" name=""/>
            <p:cNvSpPr/>
            <p:nvPr/>
          </p:nvSpPr>
          <p:spPr>
            <a:xfrm rot="0">
              <a:off x="2074" y="2955"/>
              <a:ext cx="64" cy="73"/>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to</a:t>
              </a:r>
            </a:p>
          </p:txBody>
        </p:sp>
        <p:sp>
          <p:nvSpPr>
            <p:cNvPr id="1048854" name=""/>
            <p:cNvSpPr/>
            <p:nvPr/>
          </p:nvSpPr>
          <p:spPr>
            <a:xfrm rot="0">
              <a:off x="2137" y="2955"/>
              <a:ext cx="17" cy="73"/>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a:t>
              </a:r>
            </a:p>
          </p:txBody>
        </p:sp>
        <p:sp>
          <p:nvSpPr>
            <p:cNvPr id="1048855" name=""/>
            <p:cNvSpPr/>
            <p:nvPr/>
          </p:nvSpPr>
          <p:spPr>
            <a:xfrm rot="0">
              <a:off x="2158" y="2955"/>
              <a:ext cx="481" cy="73"/>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day services that </a:t>
              </a:r>
            </a:p>
          </p:txBody>
        </p:sp>
        <p:sp>
          <p:nvSpPr>
            <p:cNvPr id="1048856" name=""/>
            <p:cNvSpPr/>
            <p:nvPr/>
          </p:nvSpPr>
          <p:spPr>
            <a:xfrm rot="0">
              <a:off x="1823" y="3034"/>
              <a:ext cx="649" cy="72"/>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800" lang="en-US">
                  <a:solidFill>
                    <a:srgbClr val="000000"/>
                  </a:solidFill>
                  <a:latin typeface="Arial" pitchFamily="0" charset="0"/>
                </a:rPr>
                <a:t>support project teams</a:t>
              </a:r>
            </a:p>
          </p:txBody>
        </p:sp>
        <p:sp>
          <p:nvSpPr>
            <p:cNvPr id="1048857" name=""/>
            <p:cNvSpPr/>
            <p:nvPr/>
          </p:nvSpPr>
          <p:spPr>
            <a:xfrm rot="0">
              <a:off x="1789" y="3147"/>
              <a:ext cx="669" cy="503"/>
            </a:xfrm>
            <a:custGeom>
              <a:avLst/>
              <a:ahLst/>
              <a:rect l="0" t="0" r="r" b="b"/>
              <a:pathLst>
                <a:path w="669" h="503">
                  <a:moveTo>
                    <a:pt x="244" y="116"/>
                  </a:moveTo>
                  <a:lnTo>
                    <a:pt x="66" y="99"/>
                  </a:lnTo>
                  <a:lnTo>
                    <a:pt x="126" y="227"/>
                  </a:lnTo>
                  <a:lnTo>
                    <a:pt x="0" y="323"/>
                  </a:lnTo>
                  <a:lnTo>
                    <a:pt x="167" y="367"/>
                  </a:lnTo>
                  <a:lnTo>
                    <a:pt x="186" y="503"/>
                  </a:lnTo>
                  <a:lnTo>
                    <a:pt x="335" y="429"/>
                  </a:lnTo>
                  <a:lnTo>
                    <a:pt x="483" y="503"/>
                  </a:lnTo>
                  <a:lnTo>
                    <a:pt x="502" y="367"/>
                  </a:lnTo>
                  <a:lnTo>
                    <a:pt x="669" y="323"/>
                  </a:lnTo>
                  <a:lnTo>
                    <a:pt x="543" y="227"/>
                  </a:lnTo>
                  <a:lnTo>
                    <a:pt x="603" y="99"/>
                  </a:lnTo>
                  <a:lnTo>
                    <a:pt x="427" y="116"/>
                  </a:lnTo>
                  <a:lnTo>
                    <a:pt x="335" y="0"/>
                  </a:lnTo>
                  <a:lnTo>
                    <a:pt x="244" y="116"/>
                  </a:lnTo>
                </a:path>
              </a:pathLst>
            </a:custGeom>
            <a:solidFill>
              <a:srgbClr val="00FFFF"/>
            </a:solidFill>
            <a:ln>
              <a:noFill/>
            </a:ln>
          </p:spPr>
        </p:sp>
        <p:sp>
          <p:nvSpPr>
            <p:cNvPr id="1048858" name=""/>
            <p:cNvSpPr/>
            <p:nvPr/>
          </p:nvSpPr>
          <p:spPr>
            <a:xfrm rot="0">
              <a:off x="1789" y="3147"/>
              <a:ext cx="669" cy="503"/>
            </a:xfrm>
            <a:custGeom>
              <a:avLst/>
              <a:ahLst/>
              <a:rect l="0" t="0" r="r" b="b"/>
              <a:pathLst>
                <a:path w="669" h="503">
                  <a:moveTo>
                    <a:pt x="244" y="116"/>
                  </a:moveTo>
                  <a:lnTo>
                    <a:pt x="66" y="99"/>
                  </a:lnTo>
                  <a:lnTo>
                    <a:pt x="126" y="227"/>
                  </a:lnTo>
                  <a:lnTo>
                    <a:pt x="0" y="323"/>
                  </a:lnTo>
                  <a:lnTo>
                    <a:pt x="167" y="367"/>
                  </a:lnTo>
                  <a:lnTo>
                    <a:pt x="186" y="503"/>
                  </a:lnTo>
                  <a:lnTo>
                    <a:pt x="335" y="429"/>
                  </a:lnTo>
                  <a:lnTo>
                    <a:pt x="483" y="503"/>
                  </a:lnTo>
                  <a:lnTo>
                    <a:pt x="502" y="367"/>
                  </a:lnTo>
                  <a:lnTo>
                    <a:pt x="669" y="323"/>
                  </a:lnTo>
                  <a:lnTo>
                    <a:pt x="543" y="227"/>
                  </a:lnTo>
                  <a:lnTo>
                    <a:pt x="603" y="99"/>
                  </a:lnTo>
                  <a:lnTo>
                    <a:pt x="427" y="116"/>
                  </a:lnTo>
                  <a:lnTo>
                    <a:pt x="335" y="0"/>
                  </a:lnTo>
                  <a:lnTo>
                    <a:pt x="244" y="116"/>
                  </a:lnTo>
                </a:path>
              </a:pathLst>
            </a:custGeom>
            <a:noFill/>
            <a:ln w="1588" cap="rnd" cmpd="sng">
              <a:solidFill>
                <a:srgbClr val="000000">
                  <a:alpha val="100000"/>
                </a:srgbClr>
              </a:solidFill>
              <a:prstDash val="solid"/>
              <a:round/>
            </a:ln>
          </p:spPr>
        </p:sp>
        <p:sp>
          <p:nvSpPr>
            <p:cNvPr id="1048859" name=""/>
            <p:cNvSpPr/>
            <p:nvPr/>
          </p:nvSpPr>
          <p:spPr>
            <a:xfrm rot="0">
              <a:off x="1965" y="3260"/>
              <a:ext cx="305" cy="57"/>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600" lang="en-US">
                  <a:solidFill>
                    <a:srgbClr val="000000"/>
                  </a:solidFill>
                  <a:latin typeface="Arial" pitchFamily="0" charset="0"/>
                </a:rPr>
                <a:t>ENGAGEMENT </a:t>
              </a:r>
            </a:p>
          </p:txBody>
        </p:sp>
        <p:sp>
          <p:nvSpPr>
            <p:cNvPr id="1048860" name=""/>
            <p:cNvSpPr/>
            <p:nvPr/>
          </p:nvSpPr>
          <p:spPr>
            <a:xfrm rot="0">
              <a:off x="2003" y="3315"/>
              <a:ext cx="241" cy="57"/>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600" lang="en-US">
                  <a:solidFill>
                    <a:srgbClr val="000000"/>
                  </a:solidFill>
                  <a:latin typeface="Arial" pitchFamily="0" charset="0"/>
                </a:rPr>
                <a:t>SOURCING </a:t>
              </a:r>
            </a:p>
          </p:txBody>
        </p:sp>
        <p:sp>
          <p:nvSpPr>
            <p:cNvPr id="1048861" name=""/>
            <p:cNvSpPr/>
            <p:nvPr/>
          </p:nvSpPr>
          <p:spPr>
            <a:xfrm rot="0">
              <a:off x="1940" y="3369"/>
              <a:ext cx="225" cy="57"/>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600" lang="en-US">
                  <a:solidFill>
                    <a:srgbClr val="000000"/>
                  </a:solidFill>
                  <a:latin typeface="Arial" pitchFamily="0" charset="0"/>
                </a:rPr>
                <a:t>MANAGER </a:t>
              </a:r>
            </a:p>
          </p:txBody>
        </p:sp>
        <p:sp>
          <p:nvSpPr>
            <p:cNvPr id="1048862" name=""/>
            <p:cNvSpPr/>
            <p:nvPr/>
          </p:nvSpPr>
          <p:spPr>
            <a:xfrm rot="0">
              <a:off x="2178" y="3369"/>
              <a:ext cx="16" cy="57"/>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600" lang="en-US">
                  <a:solidFill>
                    <a:srgbClr val="000000"/>
                  </a:solidFill>
                  <a:latin typeface="Arial" pitchFamily="0" charset="0"/>
                </a:rPr>
                <a:t>(</a:t>
              </a:r>
            </a:p>
          </p:txBody>
        </p:sp>
        <p:sp>
          <p:nvSpPr>
            <p:cNvPr id="1048863" name=""/>
            <p:cNvSpPr/>
            <p:nvPr/>
          </p:nvSpPr>
          <p:spPr>
            <a:xfrm rot="0">
              <a:off x="2195" y="3369"/>
              <a:ext cx="97" cy="57"/>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600" lang="en-US">
                  <a:solidFill>
                    <a:srgbClr val="000000"/>
                  </a:solidFill>
                  <a:latin typeface="Arial" pitchFamily="0" charset="0"/>
                </a:rPr>
                <a:t>ESM</a:t>
              </a:r>
            </a:p>
          </p:txBody>
        </p:sp>
        <p:sp>
          <p:nvSpPr>
            <p:cNvPr id="1048864" name=""/>
            <p:cNvSpPr/>
            <p:nvPr/>
          </p:nvSpPr>
          <p:spPr>
            <a:xfrm rot="0">
              <a:off x="2291" y="3369"/>
              <a:ext cx="16" cy="57"/>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600" lang="en-US">
                  <a:solidFill>
                    <a:srgbClr val="000000"/>
                  </a:solidFill>
                  <a:latin typeface="Arial" pitchFamily="0" charset="0"/>
                </a:rPr>
                <a:t>)</a:t>
              </a:r>
            </a:p>
          </p:txBody>
        </p:sp>
        <p:sp>
          <p:nvSpPr>
            <p:cNvPr id="1048865" name=""/>
            <p:cNvSpPr/>
            <p:nvPr/>
          </p:nvSpPr>
          <p:spPr>
            <a:xfrm rot="0">
              <a:off x="1936" y="3424"/>
              <a:ext cx="384" cy="57"/>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600" lang="en-US">
                  <a:solidFill>
                    <a:srgbClr val="000000"/>
                  </a:solidFill>
                  <a:latin typeface="Arial" pitchFamily="0" charset="0"/>
                </a:rPr>
                <a:t>Primary contact for </a:t>
              </a:r>
            </a:p>
          </p:txBody>
        </p:sp>
        <p:sp>
          <p:nvSpPr>
            <p:cNvPr id="1048866" name=""/>
            <p:cNvSpPr/>
            <p:nvPr/>
          </p:nvSpPr>
          <p:spPr>
            <a:xfrm rot="0">
              <a:off x="1978" y="3478"/>
              <a:ext cx="296" cy="57"/>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600" lang="en-US">
                  <a:solidFill>
                    <a:srgbClr val="000000"/>
                  </a:solidFill>
                  <a:latin typeface="Arial" pitchFamily="0" charset="0"/>
                </a:rPr>
                <a:t>project staffing </a:t>
              </a:r>
            </a:p>
          </p:txBody>
        </p:sp>
        <p:sp>
          <p:nvSpPr>
            <p:cNvPr id="1048867" name=""/>
            <p:cNvSpPr/>
            <p:nvPr/>
          </p:nvSpPr>
          <p:spPr>
            <a:xfrm rot="0">
              <a:off x="2061" y="3529"/>
              <a:ext cx="120" cy="57"/>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600" lang="en-US">
                  <a:solidFill>
                    <a:srgbClr val="000000"/>
                  </a:solidFill>
                  <a:latin typeface="Arial" pitchFamily="0" charset="0"/>
                </a:rPr>
                <a:t>needs</a:t>
              </a:r>
            </a:p>
          </p:txBody>
        </p:sp>
        <p:sp>
          <p:nvSpPr>
            <p:cNvPr id="1048868" name=""/>
            <p:cNvSpPr/>
            <p:nvPr/>
          </p:nvSpPr>
          <p:spPr>
            <a:xfrm rot="0">
              <a:off x="1497" y="3700"/>
              <a:ext cx="2733" cy="302"/>
            </a:xfrm>
            <a:prstGeom prst="rect"/>
            <a:solidFill>
              <a:srgbClr val="CC99FF"/>
            </a:solidFill>
            <a:ln>
              <a:noFill/>
            </a:ln>
          </p:spPr>
        </p:sp>
        <p:sp>
          <p:nvSpPr>
            <p:cNvPr id="1048869" name=""/>
            <p:cNvSpPr/>
            <p:nvPr/>
          </p:nvSpPr>
          <p:spPr>
            <a:xfrm rot="0">
              <a:off x="1497" y="3700"/>
              <a:ext cx="2733" cy="302"/>
            </a:xfrm>
            <a:prstGeom prst="rect"/>
            <a:noFill/>
            <a:ln w="1588" cap="rnd" cmpd="sng">
              <a:solidFill>
                <a:srgbClr val="000000">
                  <a:alpha val="100000"/>
                </a:srgbClr>
              </a:solidFill>
              <a:prstDash val="solid"/>
              <a:round/>
            </a:ln>
          </p:spPr>
        </p:sp>
        <p:sp>
          <p:nvSpPr>
            <p:cNvPr id="1048870" name=""/>
            <p:cNvSpPr/>
            <p:nvPr/>
          </p:nvSpPr>
          <p:spPr>
            <a:xfrm rot="0">
              <a:off x="2517" y="3738"/>
              <a:ext cx="649" cy="105"/>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100" lang="en-US">
                  <a:solidFill>
                    <a:srgbClr val="000000"/>
                  </a:solidFill>
                  <a:latin typeface="Arial" pitchFamily="0" charset="0"/>
                </a:rPr>
                <a:t>PROJECT TEAM</a:t>
              </a:r>
            </a:p>
          </p:txBody>
        </p:sp>
        <p:sp>
          <p:nvSpPr>
            <p:cNvPr id="1048871" name=""/>
            <p:cNvSpPr/>
            <p:nvPr/>
          </p:nvSpPr>
          <p:spPr>
            <a:xfrm rot="0">
              <a:off x="1723" y="3843"/>
              <a:ext cx="878" cy="75"/>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700" lang="en-US">
                  <a:solidFill>
                    <a:srgbClr val="000000"/>
                  </a:solidFill>
                  <a:latin typeface="Arial" pitchFamily="0" charset="0"/>
                </a:rPr>
                <a:t>Team focused on process design</a:t>
              </a:r>
            </a:p>
          </p:txBody>
        </p:sp>
        <p:sp>
          <p:nvSpPr>
            <p:cNvPr id="1048872" name=""/>
            <p:cNvSpPr/>
            <p:nvPr/>
          </p:nvSpPr>
          <p:spPr>
            <a:xfrm rot="0">
              <a:off x="2605" y="3843"/>
              <a:ext cx="8" cy="65"/>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700" lang="en-US">
                  <a:solidFill>
                    <a:srgbClr val="000000"/>
                  </a:solidFill>
                  <a:latin typeface="Arial" pitchFamily="0" charset="0"/>
                </a:rPr>
                <a:t>, </a:t>
              </a:r>
            </a:p>
          </p:txBody>
        </p:sp>
        <p:sp>
          <p:nvSpPr>
            <p:cNvPr id="1048873" name=""/>
            <p:cNvSpPr/>
            <p:nvPr/>
          </p:nvSpPr>
          <p:spPr>
            <a:xfrm rot="0">
              <a:off x="2638" y="3843"/>
              <a:ext cx="1329" cy="65"/>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700" lang="en-US">
                  <a:solidFill>
                    <a:srgbClr val="000000"/>
                  </a:solidFill>
                  <a:latin typeface="Arial" pitchFamily="0" charset="0"/>
                </a:rPr>
                <a:t>change management and reporting and compliance</a:t>
              </a:r>
            </a:p>
          </p:txBody>
        </p:sp>
      </p:grpSp>
    </p:spTree>
  </p:cSld>
  <p:clrMapOvr>
    <a:masterClrMapping/>
  </p:clrMapOvr>
  <p:transition spd="fast" advClick="1">
    <p:zoom dir="out"/>
  </p:transition>
  <p:timing/>
</p:sld>
</file>

<file path=ppt/slides/slide8.xml><?xml version="1.0" encoding="utf-8"?>
<p:sld xmlns:a="http://schemas.openxmlformats.org/drawingml/2006/main" xmlns:r="http://schemas.openxmlformats.org/officeDocument/2006/relationships" xmlns:p="http://schemas.openxmlformats.org/presentationml/2006/main" showMasterSp="1">
  <p:cSld>
    <p:spTree>
      <p:nvGrpSpPr>
        <p:cNvPr id="56" name=""/>
        <p:cNvGrpSpPr/>
        <p:nvPr/>
      </p:nvGrpSpPr>
      <p:grpSpPr>
        <a:xfrm rot="0">
          <a:off x="0" y="0"/>
          <a:ext cx="0" cy="0"/>
          <a:chOff x="0" y="0"/>
          <a:chExt cx="0" cy="0"/>
        </a:xfrm>
      </p:grpSpPr>
      <p:sp>
        <p:nvSpPr>
          <p:cNvPr id="1048910"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t>8</a:t>
            </a:fld>
            <a:endParaRPr sz="1000">
              <a:latin typeface="Arial" pitchFamily="0" charset="0"/>
            </a:endParaRPr>
          </a:p>
        </p:txBody>
      </p:sp>
      <p:sp>
        <p:nvSpPr>
          <p:cNvPr id="1048891" name=""/>
          <p:cNvSpPr/>
          <p:nvPr>
            <p:ph type="body" sz="half" idx="2"/>
          </p:nvPr>
        </p:nvSpPr>
        <p:spPr>
          <a:xfrm rot="0">
            <a:off x="4343400" y="1371600"/>
            <a:ext cx="4495800" cy="4876800"/>
          </a:xfrm>
          <a:prstGeom prst="rect"/>
          <a:noFill/>
          <a:ln>
            <a:noFill/>
          </a:ln>
        </p:spPr>
        <p:txBody>
          <a:bodyPr anchor="t" bIns="45720" lIns="91440" rIns="91440" tIns="45720" vert="horz"/>
          <a:lstStyle>
            <a:lvl1pPr indent="-228600" marL="228600">
              <a:lnSpc>
                <a:spcPct val="100000"/>
              </a:lnSpc>
              <a:spcBef>
                <a:spcPct val="0"/>
              </a:spcBef>
              <a:spcAft>
                <a:spcPct val="50000"/>
              </a:spcAft>
              <a:buClr>
                <a:schemeClr val="accent1"/>
              </a:buClr>
              <a:buChar char="•"/>
              <a:defRPr sz="1600">
                <a:solidFill>
                  <a:schemeClr val="dk1"/>
                </a:solidFill>
              </a:defRPr>
            </a:lvl1pPr>
            <a:lvl2pPr indent="-225425" marL="455612">
              <a:lnSpc>
                <a:spcPct val="100000"/>
              </a:lnSpc>
              <a:spcBef>
                <a:spcPct val="0"/>
              </a:spcBef>
              <a:spcAft>
                <a:spcPct val="50000"/>
              </a:spcAft>
              <a:buClr>
                <a:schemeClr val="accent1"/>
              </a:buClr>
              <a:buChar char="–"/>
              <a:defRPr sz="1400">
                <a:solidFill>
                  <a:schemeClr val="dk1"/>
                </a:solidFill>
              </a:defRPr>
            </a:lvl2pPr>
            <a:lvl3pPr indent="-227012" marL="684212">
              <a:lnSpc>
                <a:spcPct val="100000"/>
              </a:lnSpc>
              <a:spcBef>
                <a:spcPct val="0"/>
              </a:spcBef>
              <a:spcAft>
                <a:spcPct val="50000"/>
              </a:spcAft>
              <a:buClr>
                <a:schemeClr val="accent1"/>
              </a:buClr>
              <a:buChar char="•"/>
              <a:defRPr sz="1700">
                <a:solidFill>
                  <a:schemeClr val="dk1"/>
                </a:solidFill>
              </a:defRPr>
            </a:lvl3pPr>
            <a:lvl4pPr indent="-227012" marL="912812">
              <a:lnSpc>
                <a:spcPct val="100000"/>
              </a:lnSpc>
              <a:spcBef>
                <a:spcPct val="0"/>
              </a:spcBef>
              <a:spcAft>
                <a:spcPct val="50000"/>
              </a:spcAft>
              <a:buClr>
                <a:schemeClr val="accent1"/>
              </a:buClr>
              <a:buChar char="–"/>
              <a:defRPr sz="1600">
                <a:solidFill>
                  <a:schemeClr val="dk1"/>
                </a:solidFill>
              </a:defRPr>
            </a:lvl4pPr>
            <a:lvl5pPr indent="-227012" marL="1141412">
              <a:lnSpc>
                <a:spcPct val="100000"/>
              </a:lnSpc>
              <a:spcBef>
                <a:spcPct val="0"/>
              </a:spcBef>
              <a:spcAft>
                <a:spcPct val="50000"/>
              </a:spcAft>
              <a:buClr>
                <a:schemeClr val="accent1"/>
              </a:buClr>
              <a:buChar char="•"/>
              <a:defRPr sz="1600">
                <a:solidFill>
                  <a:schemeClr val="dk1"/>
                </a:solidFill>
              </a:defRPr>
            </a:lvl5pPr>
          </a:lstStyle>
          <a:p>
            <a:pPr lvl="0">
              <a:lnSpc>
                <a:spcPct val="80000"/>
              </a:lnSpc>
            </a:pPr>
            <a:r>
              <a:rPr sz="1800" lang="en-US"/>
              <a:t>Manage supplier sourcing and ongoing supplier management (sourcing aspects)</a:t>
            </a:r>
          </a:p>
          <a:p>
            <a:pPr lvl="0">
              <a:lnSpc>
                <a:spcPct val="80000"/>
              </a:lnSpc>
            </a:pPr>
            <a:r>
              <a:rPr sz="1800" lang="en-US"/>
              <a:t>Manage MSA’s with Preferred Supplier Network (PSN)</a:t>
            </a:r>
          </a:p>
          <a:p>
            <a:pPr lvl="0">
              <a:lnSpc>
                <a:spcPct val="80000"/>
              </a:lnSpc>
            </a:pPr>
            <a:r>
              <a:rPr sz="1800" lang="en-US"/>
              <a:t>Assess sourcing opportunity</a:t>
            </a:r>
          </a:p>
          <a:p>
            <a:pPr lvl="0">
              <a:lnSpc>
                <a:spcPct val="80000"/>
              </a:lnSpc>
            </a:pPr>
            <a:r>
              <a:rPr sz="1800" lang="en-US"/>
              <a:t>Profile the sourcing category</a:t>
            </a:r>
          </a:p>
          <a:p>
            <a:pPr lvl="0">
              <a:lnSpc>
                <a:spcPct val="80000"/>
              </a:lnSpc>
            </a:pPr>
            <a:r>
              <a:rPr sz="1800" lang="en-US"/>
              <a:t>Develop sourcing strategy and gain client approval</a:t>
            </a:r>
          </a:p>
          <a:p>
            <a:pPr lvl="0">
              <a:lnSpc>
                <a:spcPct val="80000"/>
              </a:lnSpc>
            </a:pPr>
            <a:r>
              <a:rPr sz="1800" lang="en-US"/>
              <a:t>RFx as appropriate</a:t>
            </a:r>
          </a:p>
          <a:p>
            <a:pPr lvl="0">
              <a:lnSpc>
                <a:spcPct val="80000"/>
              </a:lnSpc>
            </a:pPr>
            <a:r>
              <a:rPr sz="1800" lang="en-US"/>
              <a:t>Negotiate terms and finalize contracts</a:t>
            </a:r>
          </a:p>
          <a:p>
            <a:pPr lvl="0">
              <a:lnSpc>
                <a:spcPct val="80000"/>
              </a:lnSpc>
            </a:pPr>
            <a:r>
              <a:rPr sz="1800" lang="en-US"/>
              <a:t>Implementation of the Agreement</a:t>
            </a:r>
          </a:p>
          <a:p>
            <a:pPr lvl="0">
              <a:lnSpc>
                <a:spcPct val="80000"/>
              </a:lnSpc>
            </a:pPr>
            <a:r>
              <a:rPr sz="1800" lang="en-US"/>
              <a:t>Track savings from Agreements - Create and deliver on savings target agreed with client</a:t>
            </a:r>
          </a:p>
          <a:p>
            <a:pPr lvl="0">
              <a:lnSpc>
                <a:spcPct val="80000"/>
              </a:lnSpc>
            </a:pPr>
            <a:r>
              <a:rPr sz="1800" lang="en-US"/>
              <a:t>Support Adoption team efforts when needed (i.e. non-Cx suppliers subcontracting, etc.)</a:t>
            </a:r>
          </a:p>
          <a:p>
            <a:pPr lvl="0">
              <a:lnSpc>
                <a:spcPct val="80000"/>
              </a:lnSpc>
            </a:pPr>
            <a:r>
              <a:rPr sz="1800" lang="en-US"/>
              <a:t>Spot Buying – Solutions Based</a:t>
            </a:r>
          </a:p>
        </p:txBody>
      </p:sp>
      <p:sp>
        <p:nvSpPr>
          <p:cNvPr id="1048892" name=""/>
          <p:cNvSpPr/>
          <p:nvPr>
            <p:ph type="title" sz="full" idx="0"/>
          </p:nvPr>
        </p:nvSpPr>
        <p:spPr bwMode="gray">
          <a:xfrm rot="0">
            <a:off x="304800" y="609600"/>
            <a:ext cx="8610600" cy="600075"/>
          </a:xfrm>
          <a:prstGeom prst="rect"/>
          <a:noFill/>
          <a:ln>
            <a:noFill/>
          </a:ln>
        </p:spPr>
        <p:txBody>
          <a:bodyPr anchor="b" bIns="45720" lIns="45720" rIns="45720" tIns="45720" vert="horz"/>
          <a:lstStyle>
            <a:lvl1pPr algn="l" fontAlgn="base" indent="0" latinLnBrk="1" marL="0" rtl="0">
              <a:lnSpc>
                <a:spcPct val="100000"/>
              </a:lnSpc>
              <a:spcBef>
                <a:spcPct val="0"/>
              </a:spcBef>
              <a:spcAft>
                <a:spcPct val="0"/>
              </a:spcAft>
              <a:buFontTx/>
              <a:buNone/>
              <a:defRPr baseline="0" b="1" sz="2800" i="0" u="none">
                <a:solidFill>
                  <a:schemeClr val="lt1"/>
                </a:solidFill>
                <a:latin typeface="Arial" pitchFamily="0" charset="0"/>
                <a:sym typeface="Times New Roman" pitchFamily="18" charset="0"/>
              </a:defRPr>
            </a:lvl1pPr>
          </a:lstStyle>
          <a:p>
            <a:pPr lvl="0"/>
            <a:r>
              <a:rPr b="0" lang="en-US"/>
              <a:t>Supplier selection and on-going management</a:t>
            </a:r>
          </a:p>
        </p:txBody>
      </p:sp>
      <p:grpSp>
        <p:nvGrpSpPr>
          <p:cNvPr id="115" name=""/>
          <p:cNvGrpSpPr/>
          <p:nvPr/>
        </p:nvGrpSpPr>
        <p:grpSpPr>
          <a:xfrm rot="0">
            <a:off x="185737" y="1771650"/>
            <a:ext cx="3835399" cy="3600450"/>
            <a:chOff x="117" y="1116"/>
            <a:chExt cx="2416" cy="2268"/>
          </a:xfrm>
        </p:grpSpPr>
        <p:sp>
          <p:nvSpPr>
            <p:cNvPr id="1049165" name=""/>
            <p:cNvSpPr/>
            <p:nvPr/>
          </p:nvSpPr>
          <p:spPr>
            <a:xfrm rot="0">
              <a:off x="117" y="1116"/>
              <a:ext cx="2416" cy="2268"/>
            </a:xfrm>
            <a:custGeom>
              <a:avLst/>
              <a:ahLst/>
              <a:rect l="0" t="0" r="r" b="b"/>
              <a:pathLst>
                <a:path w="6174" h="5797">
                  <a:moveTo>
                    <a:pt x="6174" y="5434"/>
                  </a:moveTo>
                  <a:lnTo>
                    <a:pt x="6174" y="0"/>
                  </a:lnTo>
                  <a:lnTo>
                    <a:pt x="1239" y="0"/>
                  </a:lnTo>
                  <a:cubicBezTo>
                    <a:pt x="1602" y="614"/>
                    <a:pt x="1545" y="1389"/>
                    <a:pt x="1096" y="1944"/>
                  </a:cubicBezTo>
                  <a:cubicBezTo>
                    <a:pt x="738" y="1784"/>
                    <a:pt x="319" y="1945"/>
                    <a:pt x="159" y="2303"/>
                  </a:cubicBezTo>
                  <a:cubicBezTo>
                    <a:pt x="0" y="2660"/>
                    <a:pt x="160" y="3080"/>
                    <a:pt x="518" y="3240"/>
                  </a:cubicBezTo>
                  <a:cubicBezTo>
                    <a:pt x="702" y="3322"/>
                    <a:pt x="912" y="3322"/>
                    <a:pt x="1096" y="3240"/>
                  </a:cubicBezTo>
                  <a:cubicBezTo>
                    <a:pt x="1320" y="3876"/>
                    <a:pt x="1282" y="4575"/>
                    <a:pt x="990" y="5184"/>
                  </a:cubicBezTo>
                  <a:lnTo>
                    <a:pt x="990" y="5184"/>
                  </a:lnTo>
                  <a:lnTo>
                    <a:pt x="990" y="5185"/>
                  </a:lnTo>
                  <a:cubicBezTo>
                    <a:pt x="1598" y="5477"/>
                    <a:pt x="2297" y="5515"/>
                    <a:pt x="2934" y="5291"/>
                  </a:cubicBezTo>
                  <a:cubicBezTo>
                    <a:pt x="2774" y="4933"/>
                    <a:pt x="2935" y="4514"/>
                    <a:pt x="3293" y="4354"/>
                  </a:cubicBezTo>
                  <a:cubicBezTo>
                    <a:pt x="3651" y="4194"/>
                    <a:pt x="4070" y="4355"/>
                    <a:pt x="4230" y="4713"/>
                  </a:cubicBezTo>
                  <a:cubicBezTo>
                    <a:pt x="4312" y="4897"/>
                    <a:pt x="4312" y="5107"/>
                    <a:pt x="4230" y="5291"/>
                  </a:cubicBezTo>
                  <a:cubicBezTo>
                    <a:pt x="4784" y="5740"/>
                    <a:pt x="5560" y="5797"/>
                    <a:pt x="6174" y="5434"/>
                  </a:cubicBezTo>
                </a:path>
              </a:pathLst>
            </a:custGeom>
            <a:solidFill>
              <a:srgbClr val="FFFF00"/>
            </a:solidFill>
            <a:ln w="0" cap="flat" cmpd="sng">
              <a:solidFill>
                <a:srgbClr val="000000">
                  <a:alpha val="100000"/>
                </a:srgbClr>
              </a:solidFill>
              <a:prstDash val="solid"/>
              <a:round/>
            </a:ln>
          </p:spPr>
        </p:sp>
        <p:sp>
          <p:nvSpPr>
            <p:cNvPr id="1049166" name=""/>
            <p:cNvSpPr/>
            <p:nvPr/>
          </p:nvSpPr>
          <p:spPr>
            <a:xfrm rot="0">
              <a:off x="117" y="1116"/>
              <a:ext cx="2416" cy="2268"/>
            </a:xfrm>
            <a:custGeom>
              <a:avLst/>
              <a:ahLst/>
              <a:rect l="0" t="0" r="r" b="b"/>
              <a:pathLst>
                <a:path w="6174" h="5797">
                  <a:moveTo>
                    <a:pt x="6174" y="5434"/>
                  </a:moveTo>
                  <a:lnTo>
                    <a:pt x="6174" y="0"/>
                  </a:lnTo>
                  <a:lnTo>
                    <a:pt x="1239" y="0"/>
                  </a:lnTo>
                  <a:cubicBezTo>
                    <a:pt x="1602" y="614"/>
                    <a:pt x="1545" y="1389"/>
                    <a:pt x="1096" y="1944"/>
                  </a:cubicBezTo>
                  <a:cubicBezTo>
                    <a:pt x="738" y="1784"/>
                    <a:pt x="319" y="1945"/>
                    <a:pt x="159" y="2303"/>
                  </a:cubicBezTo>
                  <a:cubicBezTo>
                    <a:pt x="0" y="2660"/>
                    <a:pt x="160" y="3080"/>
                    <a:pt x="518" y="3240"/>
                  </a:cubicBezTo>
                  <a:cubicBezTo>
                    <a:pt x="702" y="3322"/>
                    <a:pt x="912" y="3322"/>
                    <a:pt x="1096" y="3240"/>
                  </a:cubicBezTo>
                  <a:cubicBezTo>
                    <a:pt x="1320" y="3876"/>
                    <a:pt x="1282" y="4575"/>
                    <a:pt x="990" y="5184"/>
                  </a:cubicBezTo>
                  <a:lnTo>
                    <a:pt x="990" y="5184"/>
                  </a:lnTo>
                  <a:lnTo>
                    <a:pt x="990" y="5185"/>
                  </a:lnTo>
                  <a:cubicBezTo>
                    <a:pt x="1598" y="5477"/>
                    <a:pt x="2297" y="5515"/>
                    <a:pt x="2934" y="5291"/>
                  </a:cubicBezTo>
                  <a:cubicBezTo>
                    <a:pt x="2774" y="4933"/>
                    <a:pt x="2935" y="4514"/>
                    <a:pt x="3293" y="4354"/>
                  </a:cubicBezTo>
                  <a:cubicBezTo>
                    <a:pt x="3651" y="4194"/>
                    <a:pt x="4070" y="4355"/>
                    <a:pt x="4230" y="4713"/>
                  </a:cubicBezTo>
                  <a:cubicBezTo>
                    <a:pt x="4312" y="4897"/>
                    <a:pt x="4312" y="5107"/>
                    <a:pt x="4230" y="5291"/>
                  </a:cubicBezTo>
                  <a:cubicBezTo>
                    <a:pt x="4784" y="5740"/>
                    <a:pt x="5560" y="5797"/>
                    <a:pt x="6174" y="5434"/>
                  </a:cubicBezTo>
                </a:path>
              </a:pathLst>
            </a:custGeom>
            <a:noFill/>
            <a:ln w="3175" cap="rnd" cmpd="sng">
              <a:solidFill>
                <a:srgbClr val="000000">
                  <a:alpha val="100000"/>
                </a:srgbClr>
              </a:solidFill>
              <a:prstDash val="solid"/>
              <a:round/>
            </a:ln>
          </p:spPr>
        </p:sp>
        <p:sp>
          <p:nvSpPr>
            <p:cNvPr id="1049167" name=""/>
            <p:cNvSpPr/>
            <p:nvPr/>
          </p:nvSpPr>
          <p:spPr>
            <a:xfrm rot="0">
              <a:off x="1114" y="1617"/>
              <a:ext cx="1257" cy="184"/>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900" lang="en-US">
                  <a:solidFill>
                    <a:srgbClr val="000000"/>
                  </a:solidFill>
                  <a:latin typeface="Arial" pitchFamily="0" charset="0"/>
                </a:rPr>
                <a:t>CATEGORY MGMT</a:t>
              </a:r>
              <a:endParaRPr altLang="en-US" lang="zh-CN"/>
            </a:p>
          </p:txBody>
        </p:sp>
        <p:sp>
          <p:nvSpPr>
            <p:cNvPr id="1049168" name=""/>
            <p:cNvSpPr/>
            <p:nvPr/>
          </p:nvSpPr>
          <p:spPr>
            <a:xfrm rot="0">
              <a:off x="582" y="1793"/>
              <a:ext cx="1753" cy="120"/>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300" lang="en-US">
                  <a:solidFill>
                    <a:srgbClr val="000000"/>
                  </a:solidFill>
                  <a:latin typeface="Arial" pitchFamily="0" charset="0"/>
                </a:rPr>
                <a:t>Team of sourcing experts with industry </a:t>
              </a:r>
            </a:p>
          </p:txBody>
        </p:sp>
        <p:sp>
          <p:nvSpPr>
            <p:cNvPr id="1049169" name=""/>
            <p:cNvSpPr/>
            <p:nvPr/>
          </p:nvSpPr>
          <p:spPr>
            <a:xfrm rot="0">
              <a:off x="664" y="1918"/>
              <a:ext cx="1625" cy="120"/>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300" lang="en-US">
                  <a:solidFill>
                    <a:srgbClr val="000000"/>
                  </a:solidFill>
                  <a:latin typeface="Arial" pitchFamily="0" charset="0"/>
                </a:rPr>
                <a:t>knowledge and experience to select </a:t>
              </a:r>
            </a:p>
          </p:txBody>
        </p:sp>
        <p:sp>
          <p:nvSpPr>
            <p:cNvPr id="1049170" name=""/>
            <p:cNvSpPr/>
            <p:nvPr/>
          </p:nvSpPr>
          <p:spPr>
            <a:xfrm rot="0">
              <a:off x="664" y="2037"/>
              <a:ext cx="1609" cy="120"/>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300" lang="en-US">
                  <a:solidFill>
                    <a:srgbClr val="000000"/>
                  </a:solidFill>
                  <a:latin typeface="Arial" pitchFamily="0" charset="0"/>
                </a:rPr>
                <a:t>suppliers and negotiate competitive </a:t>
              </a:r>
            </a:p>
          </p:txBody>
        </p:sp>
        <p:sp>
          <p:nvSpPr>
            <p:cNvPr id="1049171" name=""/>
            <p:cNvSpPr/>
            <p:nvPr/>
          </p:nvSpPr>
          <p:spPr>
            <a:xfrm rot="0">
              <a:off x="1033" y="2156"/>
              <a:ext cx="921" cy="120"/>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b="1" sz="1300" lang="en-US">
                  <a:solidFill>
                    <a:srgbClr val="000000"/>
                  </a:solidFill>
                  <a:latin typeface="Arial" pitchFamily="0" charset="0"/>
                </a:rPr>
                <a:t>terms with suppliers</a:t>
              </a:r>
            </a:p>
          </p:txBody>
        </p:sp>
        <p:sp>
          <p:nvSpPr>
            <p:cNvPr id="1049172" name=""/>
            <p:cNvSpPr/>
            <p:nvPr/>
          </p:nvSpPr>
          <p:spPr>
            <a:xfrm rot="0">
              <a:off x="1221" y="2281"/>
              <a:ext cx="192" cy="120"/>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300" lang="en-US">
                  <a:solidFill>
                    <a:srgbClr val="000000"/>
                  </a:solidFill>
                  <a:latin typeface="Arial" pitchFamily="0" charset="0"/>
                </a:rPr>
                <a:t>Tele</a:t>
              </a:r>
            </a:p>
          </p:txBody>
        </p:sp>
        <p:sp>
          <p:nvSpPr>
            <p:cNvPr id="1049173" name=""/>
            <p:cNvSpPr/>
            <p:nvPr/>
          </p:nvSpPr>
          <p:spPr>
            <a:xfrm rot="0">
              <a:off x="1415" y="2281"/>
              <a:ext cx="33" cy="120"/>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300" lang="en-US">
                  <a:solidFill>
                    <a:srgbClr val="000000"/>
                  </a:solidFill>
                  <a:latin typeface="Arial" pitchFamily="0" charset="0"/>
                </a:rPr>
                <a:t>-</a:t>
              </a:r>
            </a:p>
          </p:txBody>
        </p:sp>
        <p:sp>
          <p:nvSpPr>
            <p:cNvPr id="1049174" name=""/>
            <p:cNvSpPr/>
            <p:nvPr/>
          </p:nvSpPr>
          <p:spPr>
            <a:xfrm rot="0">
              <a:off x="1446" y="2281"/>
              <a:ext cx="385" cy="120"/>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300" lang="en-US">
                  <a:solidFill>
                    <a:srgbClr val="000000"/>
                  </a:solidFill>
                  <a:latin typeface="Arial" pitchFamily="0" charset="0"/>
                </a:rPr>
                <a:t>services</a:t>
              </a:r>
            </a:p>
          </p:txBody>
        </p:sp>
        <p:sp>
          <p:nvSpPr>
            <p:cNvPr id="1049175" name=""/>
            <p:cNvSpPr/>
            <p:nvPr/>
          </p:nvSpPr>
          <p:spPr>
            <a:xfrm rot="0">
              <a:off x="1246" y="2399"/>
              <a:ext cx="537" cy="120"/>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300" lang="en-US">
                  <a:solidFill>
                    <a:srgbClr val="000000"/>
                  </a:solidFill>
                  <a:latin typeface="Arial" pitchFamily="0" charset="0"/>
                </a:rPr>
                <a:t>Spot Buying</a:t>
              </a:r>
            </a:p>
          </p:txBody>
        </p:sp>
        <p:sp>
          <p:nvSpPr>
            <p:cNvPr id="1049176" name=""/>
            <p:cNvSpPr/>
            <p:nvPr/>
          </p:nvSpPr>
          <p:spPr>
            <a:xfrm rot="0">
              <a:off x="1315" y="2525"/>
              <a:ext cx="425" cy="120"/>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1300" lang="en-US">
                  <a:solidFill>
                    <a:srgbClr val="000000"/>
                  </a:solidFill>
                  <a:latin typeface="Arial" pitchFamily="0" charset="0"/>
                </a:rPr>
                <a:t>Solutions</a:t>
              </a:r>
            </a:p>
          </p:txBody>
        </p:sp>
        <p:sp>
          <p:nvSpPr>
            <p:cNvPr id="1049177" name=""/>
            <p:cNvSpPr/>
            <p:nvPr/>
          </p:nvSpPr>
          <p:spPr>
            <a:xfrm rot="0">
              <a:off x="1856" y="2542"/>
              <a:ext cx="558" cy="419"/>
            </a:xfrm>
            <a:custGeom>
              <a:avLst/>
              <a:ahLst/>
              <a:rect l="0" t="0" r="r" b="b"/>
              <a:pathLst>
                <a:path w="558" h="419">
                  <a:moveTo>
                    <a:pt x="203" y="97"/>
                  </a:moveTo>
                  <a:lnTo>
                    <a:pt x="55" y="83"/>
                  </a:lnTo>
                  <a:lnTo>
                    <a:pt x="105" y="190"/>
                  </a:lnTo>
                  <a:lnTo>
                    <a:pt x="0" y="270"/>
                  </a:lnTo>
                  <a:lnTo>
                    <a:pt x="139" y="306"/>
                  </a:lnTo>
                  <a:lnTo>
                    <a:pt x="155" y="419"/>
                  </a:lnTo>
                  <a:lnTo>
                    <a:pt x="279" y="358"/>
                  </a:lnTo>
                  <a:lnTo>
                    <a:pt x="403" y="419"/>
                  </a:lnTo>
                  <a:lnTo>
                    <a:pt x="418" y="306"/>
                  </a:lnTo>
                  <a:lnTo>
                    <a:pt x="558" y="270"/>
                  </a:lnTo>
                  <a:lnTo>
                    <a:pt x="453" y="190"/>
                  </a:lnTo>
                  <a:lnTo>
                    <a:pt x="503" y="83"/>
                  </a:lnTo>
                  <a:lnTo>
                    <a:pt x="357" y="97"/>
                  </a:lnTo>
                  <a:lnTo>
                    <a:pt x="279" y="0"/>
                  </a:lnTo>
                  <a:lnTo>
                    <a:pt x="203" y="97"/>
                  </a:lnTo>
                </a:path>
              </a:pathLst>
            </a:custGeom>
            <a:solidFill>
              <a:srgbClr val="00FFFF"/>
            </a:solidFill>
            <a:ln>
              <a:noFill/>
            </a:ln>
          </p:spPr>
        </p:sp>
        <p:sp>
          <p:nvSpPr>
            <p:cNvPr id="1049178" name=""/>
            <p:cNvSpPr/>
            <p:nvPr/>
          </p:nvSpPr>
          <p:spPr>
            <a:xfrm rot="0">
              <a:off x="1856" y="2542"/>
              <a:ext cx="558" cy="419"/>
            </a:xfrm>
            <a:custGeom>
              <a:avLst/>
              <a:ahLst/>
              <a:rect l="0" t="0" r="r" b="b"/>
              <a:pathLst>
                <a:path w="558" h="419">
                  <a:moveTo>
                    <a:pt x="203" y="97"/>
                  </a:moveTo>
                  <a:lnTo>
                    <a:pt x="55" y="83"/>
                  </a:lnTo>
                  <a:lnTo>
                    <a:pt x="105" y="190"/>
                  </a:lnTo>
                  <a:lnTo>
                    <a:pt x="0" y="270"/>
                  </a:lnTo>
                  <a:lnTo>
                    <a:pt x="139" y="306"/>
                  </a:lnTo>
                  <a:lnTo>
                    <a:pt x="155" y="419"/>
                  </a:lnTo>
                  <a:lnTo>
                    <a:pt x="279" y="358"/>
                  </a:lnTo>
                  <a:lnTo>
                    <a:pt x="403" y="419"/>
                  </a:lnTo>
                  <a:lnTo>
                    <a:pt x="418" y="306"/>
                  </a:lnTo>
                  <a:lnTo>
                    <a:pt x="558" y="270"/>
                  </a:lnTo>
                  <a:lnTo>
                    <a:pt x="453" y="190"/>
                  </a:lnTo>
                  <a:lnTo>
                    <a:pt x="503" y="83"/>
                  </a:lnTo>
                  <a:lnTo>
                    <a:pt x="357" y="97"/>
                  </a:lnTo>
                  <a:lnTo>
                    <a:pt x="279" y="0"/>
                  </a:lnTo>
                  <a:lnTo>
                    <a:pt x="203" y="97"/>
                  </a:lnTo>
                </a:path>
              </a:pathLst>
            </a:custGeom>
            <a:noFill/>
            <a:ln w="3175" cap="rnd" cmpd="sng">
              <a:solidFill>
                <a:srgbClr val="000000">
                  <a:alpha val="100000"/>
                </a:srgbClr>
              </a:solidFill>
              <a:prstDash val="solid"/>
              <a:round/>
            </a:ln>
          </p:spPr>
        </p:sp>
        <p:sp>
          <p:nvSpPr>
            <p:cNvPr id="1049179" name=""/>
            <p:cNvSpPr/>
            <p:nvPr/>
          </p:nvSpPr>
          <p:spPr>
            <a:xfrm rot="0">
              <a:off x="1997" y="2706"/>
              <a:ext cx="297" cy="80"/>
            </a:xfrm>
            <a:prstGeom prst="rect"/>
            <a:noFill/>
            <a:ln>
              <a:noFill/>
            </a:ln>
          </p:spPr>
          <p:txBody>
            <a:bodyPr anchor="t" bIns="0" lIns="0" rIns="0" tIns="0" vert="horz" wrap="none">
              <a:spAutoFit/>
            </a:bodyPr>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lvl="0"/>
              <a:r>
                <a:rPr sz="900" lang="en-US">
                  <a:solidFill>
                    <a:srgbClr val="000000"/>
                  </a:solidFill>
                  <a:latin typeface="Arial" pitchFamily="0" charset="0"/>
                </a:rPr>
                <a:t>Suppliers</a:t>
              </a:r>
            </a:p>
          </p:txBody>
        </p:sp>
      </p:grpSp>
    </p:spTree>
  </p:cSld>
  <p:clrMapOvr>
    <a:masterClrMapping/>
  </p:clrMapOvr>
  <p:transition spd="fast" advClick="1">
    <p:zoom dir="out"/>
  </p:transition>
  <p:timing/>
</p:sld>
</file>

<file path=ppt/slides/slide9.xml><?xml version="1.0" encoding="utf-8"?>
<p:sld xmlns:a="http://schemas.openxmlformats.org/drawingml/2006/main" xmlns:r="http://schemas.openxmlformats.org/officeDocument/2006/relationships" xmlns:p="http://schemas.openxmlformats.org/presentationml/2006/main" showMasterSp="1">
  <p:cSld>
    <p:spTree>
      <p:nvGrpSpPr>
        <p:cNvPr id="50" name=""/>
        <p:cNvGrpSpPr/>
        <p:nvPr/>
      </p:nvGrpSpPr>
      <p:grpSpPr>
        <a:xfrm rot="0">
          <a:off x="0" y="0"/>
          <a:ext cx="0" cy="0"/>
          <a:chOff x="0" y="0"/>
          <a:chExt cx="0" cy="0"/>
        </a:xfrm>
      </p:grpSpPr>
      <p:sp>
        <p:nvSpPr>
          <p:cNvPr id="1048882" name=""/>
          <p:cNvSpPr/>
          <p:nvPr>
            <p:ph type="sldNum" sz="quarter" idx="4"/>
          </p:nvPr>
        </p:nvSpPr>
        <p:spPr>
          <a:xfrm rot="0">
            <a:off x="8589962" y="6575425"/>
            <a:ext cx="411162" cy="282575"/>
          </a:xfrm>
          <a:prstGeom prst="rect"/>
          <a:noFill/>
          <a:ln>
            <a:noFill/>
          </a:ln>
        </p:spPr>
        <p:txBody>
          <a:bodyPr anchor="b" bIns="44450" lIns="90488" rIns="45720" tIns="44450" vert="horz"/>
          <a:lstStyle>
            <a:lvl1pPr algn="l" fontAlgn="base" indent="0" latinLnBrk="1" marL="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1pPr>
            <a:lvl2pPr algn="l" fontAlgn="base" indent="0" latinLnBrk="1" marL="4572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2pPr>
            <a:lvl3pPr algn="l" fontAlgn="base" indent="0" latinLnBrk="1" marL="9144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3pPr>
            <a:lvl4pPr algn="l" fontAlgn="base" indent="0" latinLnBrk="1" marL="13716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4pPr>
            <a:lvl5pPr algn="l" fontAlgn="base" indent="0" latinLnBrk="1" marL="1828800" rtl="0">
              <a:lnSpc>
                <a:spcPct val="100000"/>
              </a:lnSpc>
              <a:spcBef>
                <a:spcPct val="0"/>
              </a:spcBef>
              <a:spcAft>
                <a:spcPct val="0"/>
              </a:spcAft>
              <a:buFontTx/>
              <a:buNone/>
              <a:defRPr baseline="0" b="0" sz="2400" i="0" u="none">
                <a:solidFill>
                  <a:schemeClr val="dk1"/>
                </a:solidFill>
                <a:latin typeface="Times New Roman" pitchFamily="18" charset="0"/>
                <a:sym typeface="Times New Roman" pitchFamily="18" charset="0"/>
              </a:defRPr>
            </a:lvl5pPr>
          </a:lstStyle>
          <a:p>
            <a:pPr algn="r" lvl="0">
              <a:lnSpc>
                <a:spcPct val="80000"/>
              </a:lnSpc>
            </a:pPr>
            <a:fld id="{566ABCEB-ACFC-4714-9973-3DA970169C29}" type="slidenum">
              <a:rPr sz="1000">
                <a:latin typeface="Arial" pitchFamily="0" charset="0"/>
              </a:rPr>
              <a:pPr algn="r" lvl="0">
                <a:lnSpc>
                  <a:spcPct val="80000"/>
                </a:lnSpc>
              </a:pPr>
              <a:t>9</a:t>
            </a:fld>
            <a:endParaRPr sz="1000">
              <a:latin typeface="Arial" pitchFamily="0" charset="0"/>
            </a:endParaRPr>
          </a:p>
        </p:txBody>
      </p:sp>
      <p:pic>
        <p:nvPicPr>
          <p:cNvPr id="2097154" name=""/>
          <p:cNvPicPr>
            <a:picLocks/>
          </p:cNvPicPr>
          <p:nvPr>
            <p:ph sz="half" idx="1"/>
          </p:nvPr>
        </p:nvPicPr>
        <p:blipFill>
          <a:blip xmlns:r="http://schemas.openxmlformats.org/officeDocument/2006/relationships" r:embed="rId1"/>
          <a:srcRect l="0" t="0" r="0" b="0"/>
          <a:stretch>
            <a:fillRect/>
          </a:stretch>
        </p:blipFill>
        <p:spPr>
          <a:xfrm rot="0">
            <a:off x="381000" y="1524000"/>
            <a:ext cx="3810000" cy="3733800"/>
          </a:xfrm>
          <a:prstGeom prst="rect"/>
          <a:noFill/>
          <a:ln>
            <a:noFill/>
          </a:ln>
        </p:spPr>
      </p:pic>
      <p:sp>
        <p:nvSpPr>
          <p:cNvPr id="1048878" name=""/>
          <p:cNvSpPr/>
          <p:nvPr>
            <p:ph type="body" sz="half" idx="2"/>
          </p:nvPr>
        </p:nvSpPr>
        <p:spPr>
          <a:xfrm rot="0">
            <a:off x="4343400" y="1600200"/>
            <a:ext cx="4495800" cy="4953000"/>
          </a:xfrm>
          <a:prstGeom prst="rect"/>
          <a:noFill/>
          <a:ln>
            <a:noFill/>
          </a:ln>
        </p:spPr>
        <p:txBody>
          <a:bodyPr anchor="t" bIns="45720" lIns="91440" rIns="91440" tIns="45720" vert="horz"/>
          <a:lstStyle>
            <a:lvl1pPr indent="-228600" marL="228600">
              <a:lnSpc>
                <a:spcPct val="100000"/>
              </a:lnSpc>
              <a:spcBef>
                <a:spcPct val="0"/>
              </a:spcBef>
              <a:spcAft>
                <a:spcPct val="50000"/>
              </a:spcAft>
              <a:buClr>
                <a:schemeClr val="accent1"/>
              </a:buClr>
              <a:buChar char="•"/>
              <a:defRPr sz="1600">
                <a:solidFill>
                  <a:schemeClr val="dk1"/>
                </a:solidFill>
              </a:defRPr>
            </a:lvl1pPr>
            <a:lvl2pPr indent="-225425" marL="455612">
              <a:lnSpc>
                <a:spcPct val="100000"/>
              </a:lnSpc>
              <a:spcBef>
                <a:spcPct val="0"/>
              </a:spcBef>
              <a:spcAft>
                <a:spcPct val="50000"/>
              </a:spcAft>
              <a:buClr>
                <a:schemeClr val="accent1"/>
              </a:buClr>
              <a:buChar char="–"/>
              <a:defRPr sz="1400">
                <a:solidFill>
                  <a:schemeClr val="dk1"/>
                </a:solidFill>
              </a:defRPr>
            </a:lvl2pPr>
            <a:lvl3pPr indent="-227012" marL="684212">
              <a:lnSpc>
                <a:spcPct val="100000"/>
              </a:lnSpc>
              <a:spcBef>
                <a:spcPct val="0"/>
              </a:spcBef>
              <a:spcAft>
                <a:spcPct val="50000"/>
              </a:spcAft>
              <a:buClr>
                <a:schemeClr val="accent1"/>
              </a:buClr>
              <a:buChar char="•"/>
              <a:defRPr sz="1700">
                <a:solidFill>
                  <a:schemeClr val="dk1"/>
                </a:solidFill>
              </a:defRPr>
            </a:lvl3pPr>
            <a:lvl4pPr indent="-227012" marL="912812">
              <a:lnSpc>
                <a:spcPct val="100000"/>
              </a:lnSpc>
              <a:spcBef>
                <a:spcPct val="0"/>
              </a:spcBef>
              <a:spcAft>
                <a:spcPct val="50000"/>
              </a:spcAft>
              <a:buClr>
                <a:schemeClr val="accent1"/>
              </a:buClr>
              <a:buChar char="–"/>
              <a:defRPr sz="1600">
                <a:solidFill>
                  <a:schemeClr val="dk1"/>
                </a:solidFill>
              </a:defRPr>
            </a:lvl4pPr>
            <a:lvl5pPr indent="-227012" marL="1141412">
              <a:lnSpc>
                <a:spcPct val="100000"/>
              </a:lnSpc>
              <a:spcBef>
                <a:spcPct val="0"/>
              </a:spcBef>
              <a:spcAft>
                <a:spcPct val="50000"/>
              </a:spcAft>
              <a:buClr>
                <a:schemeClr val="accent1"/>
              </a:buClr>
              <a:buChar char="•"/>
              <a:defRPr sz="1600">
                <a:solidFill>
                  <a:schemeClr val="dk1"/>
                </a:solidFill>
              </a:defRPr>
            </a:lvl5pPr>
          </a:lstStyle>
          <a:p>
            <a:pPr lvl="0">
              <a:lnSpc>
                <a:spcPct val="80000"/>
              </a:lnSpc>
            </a:pPr>
            <a:r>
              <a:rPr sz="1800" lang="en-US"/>
              <a:t>Research, analyze and profile top contractor usage projects within </a:t>
            </a:r>
            <a:r>
              <a:rPr altLang="en" sz="1800" lang="en-US"/>
              <a:t>t</a:t>
            </a:r>
            <a:r>
              <a:rPr altLang="en" sz="1800" lang="en-US"/>
              <a:t>h</a:t>
            </a:r>
            <a:r>
              <a:rPr altLang="en" sz="1800" lang="en-US"/>
              <a:t>e</a:t>
            </a:r>
            <a:r>
              <a:rPr altLang="en" sz="1800" lang="en-US"/>
              <a:t> </a:t>
            </a:r>
            <a:r>
              <a:rPr altLang="en" sz="1800" lang="en-US"/>
              <a:t>c</a:t>
            </a:r>
            <a:r>
              <a:rPr altLang="en" sz="1800" lang="en-US"/>
              <a:t>o</a:t>
            </a:r>
            <a:r>
              <a:rPr altLang="en" sz="1800" lang="en-US"/>
              <a:t>m</a:t>
            </a:r>
            <a:r>
              <a:rPr altLang="en" sz="1800" lang="en-US"/>
              <a:t>p</a:t>
            </a:r>
            <a:r>
              <a:rPr altLang="en" sz="1800" lang="en-US"/>
              <a:t>a</a:t>
            </a:r>
            <a:r>
              <a:rPr altLang="en" sz="1800" lang="en-US"/>
              <a:t>n</a:t>
            </a:r>
            <a:r>
              <a:rPr altLang="en" sz="1800" lang="en-US"/>
              <a:t>y</a:t>
            </a:r>
            <a:r>
              <a:rPr altLang="en" sz="1800" lang="en-US"/>
              <a:t> </a:t>
            </a:r>
            <a:r>
              <a:rPr sz="1800" lang="en-US"/>
              <a:t>to identify Adoption targets</a:t>
            </a:r>
            <a:endParaRPr altLang="en-US" lang="zh-CN"/>
          </a:p>
          <a:p>
            <a:pPr lvl="0">
              <a:lnSpc>
                <a:spcPct val="80000"/>
              </a:lnSpc>
            </a:pPr>
            <a:r>
              <a:rPr sz="1800" lang="en-US"/>
              <a:t>Also support “self-generating” activities through the Adoption Process</a:t>
            </a:r>
          </a:p>
          <a:p>
            <a:pPr lvl="0">
              <a:lnSpc>
                <a:spcPct val="80000"/>
              </a:lnSpc>
            </a:pPr>
            <a:r>
              <a:rPr sz="1800" lang="en-US"/>
              <a:t>Develop strategies, messages and tactics to adopt these projects to CPS</a:t>
            </a:r>
          </a:p>
          <a:p>
            <a:pPr lvl="0">
              <a:lnSpc>
                <a:spcPct val="80000"/>
              </a:lnSpc>
            </a:pPr>
            <a:r>
              <a:rPr sz="1800" lang="en-US"/>
              <a:t>Team is responsible for laying out the framework to adopt the project into the Cx and for coordinating all activities within the applicable CPS teams</a:t>
            </a:r>
          </a:p>
          <a:p>
            <a:pPr lvl="0">
              <a:lnSpc>
                <a:spcPct val="80000"/>
              </a:lnSpc>
            </a:pPr>
            <a:r>
              <a:rPr sz="1800" lang="en-US"/>
              <a:t>Once implementation has stabilized, project support is transitioned to Operations</a:t>
            </a:r>
          </a:p>
          <a:p>
            <a:pPr lvl="0">
              <a:lnSpc>
                <a:spcPct val="80000"/>
              </a:lnSpc>
            </a:pPr>
            <a:r>
              <a:rPr sz="1800" lang="en-US"/>
              <a:t>Adoption monitors spend tracking and participates in checkpoint calls</a:t>
            </a:r>
          </a:p>
          <a:p>
            <a:pPr lvl="0">
              <a:lnSpc>
                <a:spcPct val="80000"/>
              </a:lnSpc>
            </a:pPr>
            <a:r>
              <a:rPr sz="1800" lang="en-US"/>
              <a:t>Responsible for operation of a formal training program and for communications</a:t>
            </a:r>
          </a:p>
        </p:txBody>
      </p:sp>
      <p:sp>
        <p:nvSpPr>
          <p:cNvPr id="1048879" name=""/>
          <p:cNvSpPr/>
          <p:nvPr>
            <p:ph type="title" sz="full" idx="0"/>
          </p:nvPr>
        </p:nvSpPr>
        <p:spPr bwMode="gray">
          <a:xfrm rot="0">
            <a:off x="304800" y="609600"/>
            <a:ext cx="8610600" cy="600075"/>
          </a:xfrm>
          <a:prstGeom prst="rect"/>
          <a:noFill/>
          <a:ln>
            <a:noFill/>
          </a:ln>
        </p:spPr>
        <p:txBody>
          <a:bodyPr anchor="b" bIns="45720" lIns="45720" rIns="45720" tIns="45720" vert="horz"/>
          <a:lstStyle>
            <a:lvl1pPr algn="l" fontAlgn="base" indent="0" latinLnBrk="1" marL="0" rtl="0">
              <a:lnSpc>
                <a:spcPct val="100000"/>
              </a:lnSpc>
              <a:spcBef>
                <a:spcPct val="0"/>
              </a:spcBef>
              <a:spcAft>
                <a:spcPct val="0"/>
              </a:spcAft>
              <a:buFontTx/>
              <a:buNone/>
              <a:defRPr baseline="0" b="1" sz="2800" i="0" u="none">
                <a:solidFill>
                  <a:schemeClr val="lt1"/>
                </a:solidFill>
                <a:latin typeface="Arial" pitchFamily="0" charset="0"/>
                <a:sym typeface="Times New Roman" pitchFamily="18" charset="0"/>
              </a:defRPr>
            </a:lvl1pPr>
          </a:lstStyle>
          <a:p>
            <a:pPr lvl="0"/>
            <a:r>
              <a:rPr b="0" lang="en-US"/>
              <a:t>Driving new business to the Cx</a:t>
            </a:r>
          </a:p>
        </p:txBody>
      </p:sp>
    </p:spTree>
  </p:cSld>
  <p:clrMapOvr>
    <a:masterClrMapping/>
  </p:clrMapOvr>
  <p:transition spd="fast" advClick="1">
    <p:zoom dir="out"/>
  </p:transition>
  <p:timing/>
</p:sld>
</file>

<file path=ppt/theme/theme1.xml><?xml version="1.0" encoding="utf-8"?>
<a:theme xmlns:a="http://schemas.openxmlformats.org/drawingml/2006/main" name="Office 主题">
  <a:themeElements>
    <a:clrScheme name="Default Color Scheme">
      <a:dk1>
        <a:srgbClr val="000000"/>
      </a:dk1>
      <a:lt1>
        <a:srgbClr val="FFFFFF"/>
      </a:lt1>
      <a:dk2>
        <a:srgbClr val="C0C0C0"/>
      </a:dk2>
      <a:lt2>
        <a:srgbClr val="F8F8F8"/>
      </a:lt2>
      <a:accent1>
        <a:srgbClr val="FF6600"/>
      </a:accent1>
      <a:accent2>
        <a:srgbClr val="003333"/>
      </a:accent2>
      <a:accent3>
        <a:srgbClr val="FFFFFF"/>
      </a:accent3>
      <a:accent4>
        <a:srgbClr val="000000"/>
      </a:accent4>
      <a:accent5>
        <a:srgbClr val="FFB9AA"/>
      </a:accent5>
      <a:accent6>
        <a:srgbClr val="002D2D"/>
      </a:accent6>
      <a:hlink>
        <a:srgbClr val="0066CC"/>
      </a:hlink>
      <a:folHlink>
        <a:srgbClr val="CCCC33"/>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Default Color Scheme 1">
        <a:dk1>
          <a:srgbClr val="000000"/>
        </a:dk1>
        <a:lt1>
          <a:srgbClr val="FFFFFF"/>
        </a:lt1>
        <a:dk2>
          <a:srgbClr val="FFFFFF"/>
        </a:dk2>
        <a:lt2>
          <a:srgbClr val="000000"/>
        </a:lt2>
        <a:accent1>
          <a:srgbClr val="969696"/>
        </a:accent1>
        <a:accent2>
          <a:srgbClr val="EAEAEA"/>
        </a:accent2>
        <a:accent3>
          <a:srgbClr val="FFFFFF"/>
        </a:accent3>
        <a:accent4>
          <a:srgbClr val="000000"/>
        </a:accent4>
        <a:accent5>
          <a:srgbClr val="C9C9C9"/>
        </a:accent5>
        <a:accent6>
          <a:srgbClr val="D2D2D2"/>
        </a:accent6>
        <a:hlink>
          <a:srgbClr val="5F5F5F"/>
        </a:hlink>
        <a:folHlink>
          <a:srgbClr val="CBCBCB"/>
        </a:folHlink>
      </a:clrScheme>
    </a:extraClrScheme>
    <a:extraClrScheme>
      <a:clrScheme name="Default Color Scheme 2">
        <a:dk1>
          <a:srgbClr val="000000"/>
        </a:dk1>
        <a:lt1>
          <a:srgbClr val="FFFFFF"/>
        </a:lt1>
        <a:dk2>
          <a:srgbClr val="C0C0C0"/>
        </a:dk2>
        <a:lt2>
          <a:srgbClr val="F8F8F8"/>
        </a:lt2>
        <a:accent1>
          <a:srgbClr val="006699"/>
        </a:accent1>
        <a:accent2>
          <a:srgbClr val="FF6600"/>
        </a:accent2>
        <a:accent3>
          <a:srgbClr val="FFFFFF"/>
        </a:accent3>
        <a:accent4>
          <a:srgbClr val="000000"/>
        </a:accent4>
        <a:accent5>
          <a:srgbClr val="AAB9CA"/>
        </a:accent5>
        <a:accent6>
          <a:srgbClr val="E55B00"/>
        </a:accent6>
        <a:hlink>
          <a:srgbClr val="663399"/>
        </a:hlink>
        <a:folHlink>
          <a:srgbClr val="FF0000"/>
        </a:folHlink>
      </a:clrScheme>
    </a:extraClrScheme>
    <a:extraClrScheme>
      <a:clrScheme name="Default Color Scheme 3">
        <a:dk1>
          <a:srgbClr val="000000"/>
        </a:dk1>
        <a:lt1>
          <a:srgbClr val="FFFFFF"/>
        </a:lt1>
        <a:dk2>
          <a:srgbClr val="C0C0C0"/>
        </a:dk2>
        <a:lt2>
          <a:srgbClr val="F8F8F8"/>
        </a:lt2>
        <a:accent1>
          <a:srgbClr val="336633"/>
        </a:accent1>
        <a:accent2>
          <a:srgbClr val="336666"/>
        </a:accent2>
        <a:accent3>
          <a:srgbClr val="FFFFFF"/>
        </a:accent3>
        <a:accent4>
          <a:srgbClr val="000000"/>
        </a:accent4>
        <a:accent5>
          <a:srgbClr val="ADB9AD"/>
        </a:accent5>
        <a:accent6>
          <a:srgbClr val="2D5B5B"/>
        </a:accent6>
        <a:hlink>
          <a:srgbClr val="990033"/>
        </a:hlink>
        <a:folHlink>
          <a:srgbClr val="666633"/>
        </a:folHlink>
      </a:clrScheme>
    </a:extraClrScheme>
    <a:extraClrScheme>
      <a:clrScheme name="Default Color Scheme 4">
        <a:dk1>
          <a:srgbClr val="000000"/>
        </a:dk1>
        <a:lt1>
          <a:srgbClr val="FFFFFF"/>
        </a:lt1>
        <a:dk2>
          <a:srgbClr val="C0C0C0"/>
        </a:dk2>
        <a:lt2>
          <a:srgbClr val="F8F8F8"/>
        </a:lt2>
        <a:accent1>
          <a:srgbClr val="CCCC33"/>
        </a:accent1>
        <a:accent2>
          <a:srgbClr val="66CC00"/>
        </a:accent2>
        <a:accent3>
          <a:srgbClr val="FFFFFF"/>
        </a:accent3>
        <a:accent4>
          <a:srgbClr val="000000"/>
        </a:accent4>
        <a:accent5>
          <a:srgbClr val="E2E2AD"/>
        </a:accent5>
        <a:accent6>
          <a:srgbClr val="5BB700"/>
        </a:accent6>
        <a:hlink>
          <a:srgbClr val="0099CC"/>
        </a:hlink>
        <a:folHlink>
          <a:srgbClr val="666699"/>
        </a:folHlink>
      </a:clrScheme>
    </a:extraClrScheme>
    <a:extraClrScheme>
      <a:clrScheme name="Default Color Scheme 5">
        <a:dk1>
          <a:srgbClr val="000000"/>
        </a:dk1>
        <a:lt1>
          <a:srgbClr val="FFFFFF"/>
        </a:lt1>
        <a:dk2>
          <a:srgbClr val="C0C0C0"/>
        </a:dk2>
        <a:lt2>
          <a:srgbClr val="F8F8F8"/>
        </a:lt2>
        <a:accent1>
          <a:srgbClr val="FF6600"/>
        </a:accent1>
        <a:accent2>
          <a:srgbClr val="003333"/>
        </a:accent2>
        <a:accent3>
          <a:srgbClr val="FFFFFF"/>
        </a:accent3>
        <a:accent4>
          <a:srgbClr val="000000"/>
        </a:accent4>
        <a:accent5>
          <a:srgbClr val="FFB9AA"/>
        </a:accent5>
        <a:accent6>
          <a:srgbClr val="002D2D"/>
        </a:accent6>
        <a:hlink>
          <a:srgbClr val="666699"/>
        </a:hlink>
        <a:folHlink>
          <a:srgbClr val="006699"/>
        </a:folHlink>
      </a:clrScheme>
    </a:extraClrScheme>
    <a:extraClrScheme>
      <a:clrScheme name="Default Color Scheme 6">
        <a:dk1>
          <a:srgbClr val="000000"/>
        </a:dk1>
        <a:lt1>
          <a:srgbClr val="FFFFFF"/>
        </a:lt1>
        <a:dk2>
          <a:srgbClr val="C0C0C0"/>
        </a:dk2>
        <a:lt2>
          <a:srgbClr val="F8F8F8"/>
        </a:lt2>
        <a:accent1>
          <a:srgbClr val="FF6600"/>
        </a:accent1>
        <a:accent2>
          <a:srgbClr val="003333"/>
        </a:accent2>
        <a:accent3>
          <a:srgbClr val="FFFFFF"/>
        </a:accent3>
        <a:accent4>
          <a:srgbClr val="000000"/>
        </a:accent4>
        <a:accent5>
          <a:srgbClr val="FFB9AA"/>
        </a:accent5>
        <a:accent6>
          <a:srgbClr val="002D2D"/>
        </a:accent6>
        <a:hlink>
          <a:srgbClr val="669999"/>
        </a:hlink>
        <a:folHlink>
          <a:srgbClr val="330033"/>
        </a:folHlink>
      </a:clrScheme>
    </a:extraClrScheme>
    <a:extraClrScheme>
      <a:clrScheme name="Default Color Scheme 7">
        <a:dk1>
          <a:srgbClr val="000000"/>
        </a:dk1>
        <a:lt1>
          <a:srgbClr val="FFFFFF"/>
        </a:lt1>
        <a:dk2>
          <a:srgbClr val="C0C0C0"/>
        </a:dk2>
        <a:lt2>
          <a:srgbClr val="F8F8F8"/>
        </a:lt2>
        <a:accent1>
          <a:srgbClr val="FF6600"/>
        </a:accent1>
        <a:accent2>
          <a:srgbClr val="003333"/>
        </a:accent2>
        <a:accent3>
          <a:srgbClr val="FFFFFF"/>
        </a:accent3>
        <a:accent4>
          <a:srgbClr val="000000"/>
        </a:accent4>
        <a:accent5>
          <a:srgbClr val="FFB9AA"/>
        </a:accent5>
        <a:accent6>
          <a:srgbClr val="002D2D"/>
        </a:accent6>
        <a:hlink>
          <a:srgbClr val="336666"/>
        </a:hlink>
        <a:folHlink>
          <a:srgbClr val="666699"/>
        </a:folHlink>
      </a:clrScheme>
    </a:extraClrScheme>
    <a:extraClrScheme>
      <a:clrScheme name="Default Color Scheme 8">
        <a:dk1>
          <a:srgbClr val="000000"/>
        </a:dk1>
        <a:lt1>
          <a:srgbClr val="FFFFFF"/>
        </a:lt1>
        <a:dk2>
          <a:srgbClr val="C0C0C0"/>
        </a:dk2>
        <a:lt2>
          <a:srgbClr val="F8F8F8"/>
        </a:lt2>
        <a:accent1>
          <a:srgbClr val="FF6600"/>
        </a:accent1>
        <a:accent2>
          <a:srgbClr val="003333"/>
        </a:accent2>
        <a:accent3>
          <a:srgbClr val="FFFFFF"/>
        </a:accent3>
        <a:accent4>
          <a:srgbClr val="000000"/>
        </a:accent4>
        <a:accent5>
          <a:srgbClr val="FFB9AA"/>
        </a:accent5>
        <a:accent6>
          <a:srgbClr val="002D2D"/>
        </a:accent6>
        <a:hlink>
          <a:srgbClr val="336666"/>
        </a:hlink>
        <a:folHlink>
          <a:srgbClr val="0099CC"/>
        </a:folHlink>
      </a:clrScheme>
    </a:extraClrScheme>
    <a:extraClrScheme>
      <a:clrScheme name="Default Color Scheme 9">
        <a:dk1>
          <a:srgbClr val="000000"/>
        </a:dk1>
        <a:lt1>
          <a:srgbClr val="FFFFFF"/>
        </a:lt1>
        <a:dk2>
          <a:srgbClr val="C0C0C0"/>
        </a:dk2>
        <a:lt2>
          <a:srgbClr val="F8F8F8"/>
        </a:lt2>
        <a:accent1>
          <a:srgbClr val="FF6600"/>
        </a:accent1>
        <a:accent2>
          <a:srgbClr val="003333"/>
        </a:accent2>
        <a:accent3>
          <a:srgbClr val="FFFFFF"/>
        </a:accent3>
        <a:accent4>
          <a:srgbClr val="000000"/>
        </a:accent4>
        <a:accent5>
          <a:srgbClr val="FFB9AA"/>
        </a:accent5>
        <a:accent6>
          <a:srgbClr val="002D2D"/>
        </a:accent6>
        <a:hlink>
          <a:srgbClr val="0066CC"/>
        </a:hlink>
        <a:folHlink>
          <a:srgbClr val="CCCC33"/>
        </a:folHlink>
      </a:clrScheme>
    </a:extraClrScheme>
    <a:extraClrScheme>
      <a:clrScheme name="Default Color Scheme 10">
        <a:dk1>
          <a:srgbClr val="000000"/>
        </a:dk1>
        <a:lt1>
          <a:srgbClr val="FFFFFF"/>
        </a:lt1>
        <a:dk2>
          <a:srgbClr val="C0C0C0"/>
        </a:dk2>
        <a:lt2>
          <a:srgbClr val="F8F8F8"/>
        </a:lt2>
        <a:accent1>
          <a:srgbClr val="FF6600"/>
        </a:accent1>
        <a:accent2>
          <a:srgbClr val="003333"/>
        </a:accent2>
        <a:accent3>
          <a:srgbClr val="FFFFFF"/>
        </a:accent3>
        <a:accent4>
          <a:srgbClr val="000000"/>
        </a:accent4>
        <a:accent5>
          <a:srgbClr val="FFB9AA"/>
        </a:accent5>
        <a:accent6>
          <a:srgbClr val="002D2D"/>
        </a:accent6>
        <a:hlink>
          <a:srgbClr val="999999"/>
        </a:hlink>
        <a:folHlink>
          <a:srgbClr val="0066CC"/>
        </a:folHlink>
      </a:clrScheme>
    </a:extraClrScheme>
  </a:extraClrSchemeLst>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3.xml><?xml version="1.0" encoding="utf-8"?>
<a:theme xmlns:a="http://schemas.openxmlformats.org/drawingml/2006/main" name="Office 主题">
  <a:themeElements>
    <a:clrScheme name="">
      <a:dk1>
        <a:srgbClr val="000000"/>
      </a:dk1>
      <a:lt1>
        <a:srgbClr val="FFFFFF"/>
      </a:lt1>
      <a:dk2>
        <a:srgbClr val="808080"/>
      </a:dk2>
      <a:lt2>
        <a:srgbClr val="000000"/>
      </a:lt2>
      <a:accent1>
        <a:srgbClr val="00CC99"/>
      </a:accent1>
      <a:accent2>
        <a:srgbClr val="3333CC"/>
      </a:accent2>
      <a:accent3>
        <a:srgbClr val="FFFFFF"/>
      </a:accent3>
      <a:accent4>
        <a:srgbClr val="000000"/>
      </a:accent4>
      <a:accent5>
        <a:srgbClr val="AAE2CA"/>
      </a:accent5>
      <a:accent6>
        <a:srgbClr val="2D2DB7"/>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4.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Override1.xml><?xml version="1.0" encoding="utf-8"?>
<a:themeOverride xmlns:a="http://schemas.openxmlformats.org/drawingml/2006/main">
  <a:clrScheme name="">
    <a:dk1>
      <a:srgbClr val="000000"/>
    </a:dk1>
    <a:lt1>
      <a:srgbClr val="FFFFFF"/>
    </a:lt1>
    <a:dk2>
      <a:srgbClr val="C0C0C0"/>
    </a:dk2>
    <a:lt2>
      <a:srgbClr val="F8F8F8"/>
    </a:lt2>
    <a:accent1>
      <a:srgbClr val="FF6600"/>
    </a:accent1>
    <a:accent2>
      <a:srgbClr val="003333"/>
    </a:accent2>
    <a:accent3>
      <a:srgbClr val="FFFFFF"/>
    </a:accent3>
    <a:accent4>
      <a:srgbClr val="000000"/>
    </a:accent4>
    <a:accent5>
      <a:srgbClr val="FFB9AA"/>
    </a:accent5>
    <a:accent6>
      <a:srgbClr val="002D2D"/>
    </a:accent6>
    <a:hlink>
      <a:srgbClr val="0066CC"/>
    </a:hlink>
    <a:folHlink>
      <a:srgbClr val="CCCC33"/>
    </a:folHlink>
  </a:clrScheme>
</a:themeOverride>
</file>

<file path=docProps/app.xml><?xml version="1.0" encoding="utf-8"?>
<Properties xmlns="http://schemas.openxmlformats.org/officeDocument/2006/extended-properties">
  <ScaleCrop>0</ScaleCrop>
  <LinksUpToDate>0</LinksUpToDate>
</Properties>
</file>

<file path=docProps/core.xml><?xml version="1.0" encoding="utf-8"?>
<cp:coreProperties xmlns:cp="http://schemas.openxmlformats.org/package/2006/metadata/core-properties" xmlns:dc="http://purl.org/dc/elements/1.1/" xmlns:dcterms="http://purl.org/dc/terms/" xmlns:xsi="http://www.w3.org/2001/XMLSchema-instance">
  <dc:title>Accenture Procurement Strategy High Level Opportunity Assessment  January 2005</dc:title>
  <dc:creator>LGMP260</dc:creator>
  <cp:lastModifiedBy>shalini.ganju</cp:lastModifiedBy>
  <dcterms:created xsi:type="dcterms:W3CDTF">2004-01-23T23:20:26Z</dcterms:created>
  <dcterms:modified xsi:type="dcterms:W3CDTF">2019-07-05T20:45:31Z</dcterms:modified>
</cp:coreProperties>
</file>